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3" r:id="rId2"/>
    <p:sldId id="394" r:id="rId3"/>
    <p:sldId id="395" r:id="rId4"/>
    <p:sldId id="396" r:id="rId5"/>
    <p:sldId id="397" r:id="rId6"/>
    <p:sldId id="398" r:id="rId7"/>
    <p:sldId id="399" r:id="rId8"/>
    <p:sldId id="401" r:id="rId9"/>
    <p:sldId id="402" r:id="rId10"/>
    <p:sldId id="403" r:id="rId11"/>
    <p:sldId id="400" r:id="rId12"/>
    <p:sldId id="404" r:id="rId13"/>
    <p:sldId id="405" r:id="rId14"/>
    <p:sldId id="406" r:id="rId15"/>
    <p:sldId id="407" r:id="rId16"/>
    <p:sldId id="408" r:id="rId17"/>
    <p:sldId id="409" r:id="rId18"/>
    <p:sldId id="410" r:id="rId19"/>
    <p:sldId id="358" r:id="rId20"/>
    <p:sldId id="357" r:id="rId21"/>
    <p:sldId id="411" r:id="rId22"/>
    <p:sldId id="412" r:id="rId23"/>
    <p:sldId id="413" r:id="rId24"/>
    <p:sldId id="414" r:id="rId25"/>
    <p:sldId id="276" r:id="rId26"/>
    <p:sldId id="278" r:id="rId27"/>
    <p:sldId id="375" r:id="rId28"/>
    <p:sldId id="376" r:id="rId29"/>
    <p:sldId id="377" r:id="rId30"/>
    <p:sldId id="378" r:id="rId31"/>
    <p:sldId id="379" r:id="rId32"/>
    <p:sldId id="380" r:id="rId33"/>
    <p:sldId id="381" r:id="rId34"/>
    <p:sldId id="415" r:id="rId35"/>
    <p:sldId id="344" r:id="rId36"/>
    <p:sldId id="288" r:id="rId37"/>
    <p:sldId id="329" r:id="rId38"/>
    <p:sldId id="330" r:id="rId39"/>
    <p:sldId id="301" r:id="rId40"/>
    <p:sldId id="302" r:id="rId41"/>
    <p:sldId id="331" r:id="rId42"/>
    <p:sldId id="332" r:id="rId43"/>
    <p:sldId id="333" r:id="rId44"/>
    <p:sldId id="290" r:id="rId45"/>
    <p:sldId id="303" r:id="rId46"/>
    <p:sldId id="304" r:id="rId47"/>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00"/>
    <a:srgbClr val="FF9900"/>
    <a:srgbClr val="FF6600"/>
    <a:srgbClr val="9966FF"/>
    <a:srgbClr val="006600"/>
    <a:srgbClr val="00FF00"/>
    <a:srgbClr val="996600"/>
    <a:srgbClr val="3333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8" autoAdjust="0"/>
    <p:restoredTop sz="94660"/>
  </p:normalViewPr>
  <p:slideViewPr>
    <p:cSldViewPr>
      <p:cViewPr>
        <p:scale>
          <a:sx n="84" d="100"/>
          <a:sy n="84" d="100"/>
        </p:scale>
        <p:origin x="-210"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5F6E7-9380-44FF-A4DA-34B5F6A43429}" type="datetimeFigureOut">
              <a:rPr lang="en-US" smtClean="0"/>
              <a:pPr/>
              <a:t>4/21/2010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2BD47-816A-49EC-9A53-EB085948CF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8D59F-D6C6-4AEB-AA7F-8230E6F5F6BF}" type="datetimeFigureOut">
              <a:rPr lang="ms-MY" smtClean="0"/>
              <a:pPr/>
              <a:t>21/04/2010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8D59F-D6C6-4AEB-AA7F-8230E6F5F6BF}" type="datetimeFigureOut">
              <a:rPr lang="ms-MY" smtClean="0"/>
              <a:pPr/>
              <a:t>21/04/2010</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CD88F-8432-4D6E-AB90-D7D8FAC1FE9A}"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483" b="887"/>
          <a:stretch>
            <a:fillRect/>
          </a:stretch>
        </p:blipFill>
        <p:spPr bwMode="auto">
          <a:xfrm>
            <a:off x="0" y="0"/>
            <a:ext cx="9144000" cy="6858000"/>
          </a:xfrm>
          <a:prstGeom prst="rect">
            <a:avLst/>
          </a:prstGeom>
          <a:noFill/>
          <a:ln w="9525" algn="in">
            <a:noFill/>
            <a:miter lim="800000"/>
            <a:headEnd/>
            <a:tailEnd/>
          </a:ln>
          <a:effectLst/>
        </p:spPr>
      </p:pic>
      <p:sp>
        <p:nvSpPr>
          <p:cNvPr id="22" name="TextBox 21"/>
          <p:cNvSpPr txBox="1"/>
          <p:nvPr/>
        </p:nvSpPr>
        <p:spPr>
          <a:xfrm>
            <a:off x="428596" y="3429000"/>
            <a:ext cx="5572164" cy="785818"/>
          </a:xfrm>
          <a:prstGeom prst="rect">
            <a:avLst/>
          </a:prstGeom>
          <a:noFill/>
        </p:spPr>
        <p:txBody>
          <a:bodyPr wrap="square">
            <a:prstTxWarp prst="textTriangleInverted">
              <a:avLst>
                <a:gd name="adj" fmla="val 56208"/>
              </a:avLst>
            </a:prstTxWarp>
            <a:spAutoFit/>
          </a:bodyPr>
          <a:lstStyle/>
          <a:p>
            <a:pPr algn="ctr">
              <a:defRPr/>
            </a:pPr>
            <a:r>
              <a:rPr lang="en-US" sz="6600" dirty="0" smtClean="0">
                <a:ln w="18415" cmpd="sng">
                  <a:solidFill>
                    <a:srgbClr val="FFFFFF"/>
                  </a:solidFill>
                  <a:prstDash val="solid"/>
                </a:ln>
                <a:solidFill>
                  <a:srgbClr val="FF6600"/>
                </a:solidFill>
                <a:effectLst>
                  <a:glow rad="101600">
                    <a:schemeClr val="tx1">
                      <a:alpha val="60000"/>
                    </a:schemeClr>
                  </a:glow>
                  <a:outerShdw blurRad="63500" dir="3600000" algn="tl" rotWithShape="0">
                    <a:srgbClr val="000000">
                      <a:alpha val="70000"/>
                    </a:srgbClr>
                  </a:outerShdw>
                </a:effectLst>
                <a:latin typeface="Berlin Sans FB Demi" pitchFamily="34" charset="0"/>
              </a:rPr>
              <a:t>“AR-RAHNU”</a:t>
            </a:r>
            <a:endParaRPr lang="ms-MY" sz="6600" dirty="0">
              <a:ln w="18415" cmpd="sng">
                <a:solidFill>
                  <a:srgbClr val="FFFFFF"/>
                </a:solidFill>
                <a:prstDash val="solid"/>
              </a:ln>
              <a:solidFill>
                <a:srgbClr val="FF6600"/>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23" name="TextBox 22"/>
          <p:cNvSpPr txBox="1"/>
          <p:nvPr/>
        </p:nvSpPr>
        <p:spPr>
          <a:xfrm>
            <a:off x="428596" y="4071942"/>
            <a:ext cx="8215370" cy="1323439"/>
          </a:xfrm>
          <a:prstGeom prst="rect">
            <a:avLst/>
          </a:prstGeom>
          <a:noFill/>
        </p:spPr>
        <p:txBody>
          <a:bodyPr wrap="square">
            <a:spAutoFit/>
          </a:bodyPr>
          <a:lstStyle/>
          <a:p>
            <a:pPr algn="ctr">
              <a:defRPr/>
            </a:pP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Penyelesaian</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Kepada</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Masalah</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Riba</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di</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Kalangan</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Umat</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Islam</a:t>
            </a:r>
            <a:endParaRPr lang="ms-MY"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strVal val="#ppt_w*0.70"/>
                                          </p:val>
                                        </p:tav>
                                        <p:tav tm="100000">
                                          <p:val>
                                            <p:strVal val="#ppt_w"/>
                                          </p:val>
                                        </p:tav>
                                      </p:tavLst>
                                    </p:anim>
                                    <p:anim calcmode="lin" valueType="num">
                                      <p:cBhvr>
                                        <p:cTn id="8" dur="2000" fill="hold"/>
                                        <p:tgtEl>
                                          <p:spTgt spid="22"/>
                                        </p:tgtEl>
                                        <p:attrNameLst>
                                          <p:attrName>ppt_h</p:attrName>
                                        </p:attrNameLst>
                                      </p:cBhvr>
                                      <p:tavLst>
                                        <p:tav tm="0">
                                          <p:val>
                                            <p:strVal val="#ppt_h"/>
                                          </p:val>
                                        </p:tav>
                                        <p:tav tm="100000">
                                          <p:val>
                                            <p:strVal val="#ppt_h"/>
                                          </p:val>
                                        </p:tav>
                                      </p:tavLst>
                                    </p:anim>
                                    <p:animEffect transition="in" filter="fade">
                                      <p:cBhvr>
                                        <p:cTn id="9" dur="2000"/>
                                        <p:tgtEl>
                                          <p:spTgt spid="22"/>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wipe(left)">
                                      <p:cBhvr>
                                        <p:cTn id="13" dur="3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357166"/>
            <a:ext cx="8839200"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Perniagaan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Pajak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Gadai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500034" y="5072074"/>
            <a:ext cx="8358246" cy="1571636"/>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Ar-Rahnu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pilihan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rPr>
              <a:t>WAJIB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menjamin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unsur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8" name="Notched Right Arrow 7"/>
          <p:cNvSpPr/>
          <p:nvPr/>
        </p:nvSpPr>
        <p:spPr>
          <a:xfrm>
            <a:off x="285720" y="5000636"/>
            <a:ext cx="642942" cy="928694"/>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ectangle 8"/>
          <p:cNvSpPr/>
          <p:nvPr/>
        </p:nvSpPr>
        <p:spPr>
          <a:xfrm>
            <a:off x="2857488" y="3429000"/>
            <a:ext cx="5929354" cy="142876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Sebahagian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menghiraukan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akibatnya</a:t>
            </a:r>
            <a:endParaRPr lang="ms-MY" sz="2800" dirty="0"/>
          </a:p>
        </p:txBody>
      </p:sp>
      <p:sp>
        <p:nvSpPr>
          <p:cNvPr id="10" name="Curved Right Arrow 9"/>
          <p:cNvSpPr/>
          <p:nvPr/>
        </p:nvSpPr>
        <p:spPr>
          <a:xfrm rot="21131237">
            <a:off x="1129826" y="2603696"/>
            <a:ext cx="1459045" cy="1949630"/>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4" name="Rectangle 3"/>
          <p:cNvSpPr/>
          <p:nvPr/>
        </p:nvSpPr>
        <p:spPr>
          <a:xfrm>
            <a:off x="428596" y="1571612"/>
            <a:ext cx="8358246" cy="164307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1871 </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kovensional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berasaskan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HARAM</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disisi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p>
        </p:txBody>
      </p:sp>
      <p:sp>
        <p:nvSpPr>
          <p:cNvPr id="7" name="Notched Right Arrow 6"/>
          <p:cNvSpPr/>
          <p:nvPr/>
        </p:nvSpPr>
        <p:spPr>
          <a:xfrm>
            <a:off x="214282" y="2214554"/>
            <a:ext cx="642942" cy="928694"/>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Title 1"/>
          <p:cNvSpPr txBox="1">
            <a:spLocks/>
          </p:cNvSpPr>
          <p:nvPr/>
        </p:nvSpPr>
        <p:spPr>
          <a:xfrm>
            <a:off x="381000" y="0"/>
            <a:ext cx="8229600" cy="10715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Tajuk</a:t>
            </a:r>
            <a:r>
              <a:rPr kumimoji="0" lang="en-US" sz="4400" b="1" i="0" u="none" strike="noStrike" kern="1200" cap="none" spc="0" normalizeH="0" baseline="0" noProof="0" dirty="0"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 </a:t>
            </a:r>
            <a:r>
              <a:rPr kumimoji="0" lang="en-US" sz="4400" b="1" i="0" u="none" strike="noStrike" kern="1200" cap="none" spc="0" normalizeH="0" baseline="0" noProof="0" dirty="0" err="1"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Khutbah</a:t>
            </a:r>
            <a:r>
              <a:rPr kumimoji="0" lang="en-US" sz="4400" b="1" i="0" u="none" strike="noStrike" kern="1200" cap="none" spc="0" normalizeH="0" baseline="0" noProof="0" dirty="0"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 </a:t>
            </a:r>
            <a:r>
              <a:rPr kumimoji="0" lang="en-US" sz="4400" b="1" i="0" u="none" strike="noStrike" kern="1200" cap="none" spc="0" normalizeH="0" baseline="0" noProof="0" dirty="0" err="1"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Hari</a:t>
            </a:r>
            <a:r>
              <a:rPr kumimoji="0" lang="en-US" sz="4400" b="1" i="0" u="none" strike="noStrike" kern="1200" cap="none" spc="0" normalizeH="0" baseline="0" noProof="0" dirty="0"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 </a:t>
            </a:r>
            <a:r>
              <a:rPr kumimoji="0" lang="en-US" sz="4400" b="1" i="0" u="none" strike="noStrike" kern="1200" cap="none" spc="0" normalizeH="0" baseline="0" noProof="0" dirty="0" err="1"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ini</a:t>
            </a:r>
            <a:r>
              <a:rPr kumimoji="0" lang="en-US" sz="4400" b="1" i="0" u="none" strike="noStrike" kern="1200" cap="none" spc="0" normalizeH="0" baseline="0" noProof="0" dirty="0"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 ……</a:t>
            </a:r>
            <a:endParaRPr kumimoji="0" lang="en-US" sz="4400" b="1" i="0" u="none" strike="noStrike" kern="1200" cap="none" spc="0" normalizeH="0" baseline="0" noProof="0" dirty="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endParaRPr>
          </a:p>
        </p:txBody>
      </p:sp>
      <p:pic>
        <p:nvPicPr>
          <p:cNvPr id="4" name="Picture 3"/>
          <p:cNvPicPr>
            <a:picLocks noChangeAspect="1" noChangeArrowheads="1"/>
          </p:cNvPicPr>
          <p:nvPr/>
        </p:nvPicPr>
        <p:blipFill>
          <a:blip r:embed="rId3"/>
          <a:srcRect/>
          <a:stretch>
            <a:fillRect/>
          </a:stretch>
        </p:blipFill>
        <p:spPr bwMode="auto">
          <a:xfrm>
            <a:off x="-217474" y="2252203"/>
            <a:ext cx="6718300" cy="963612"/>
          </a:xfrm>
          <a:prstGeom prst="rect">
            <a:avLst/>
          </a:prstGeom>
          <a:noFill/>
          <a:ln w="9525">
            <a:noFill/>
            <a:miter lim="800000"/>
            <a:headEnd/>
            <a:tailEnd/>
          </a:ln>
        </p:spPr>
      </p:pic>
      <p:sp>
        <p:nvSpPr>
          <p:cNvPr id="5" name="TextBox 4"/>
          <p:cNvSpPr txBox="1"/>
          <p:nvPr/>
        </p:nvSpPr>
        <p:spPr>
          <a:xfrm>
            <a:off x="1928794" y="3429000"/>
            <a:ext cx="5572164" cy="785818"/>
          </a:xfrm>
          <a:prstGeom prst="rect">
            <a:avLst/>
          </a:prstGeom>
          <a:noFill/>
        </p:spPr>
        <p:txBody>
          <a:bodyPr wrap="square">
            <a:prstTxWarp prst="textTriangleInverted">
              <a:avLst>
                <a:gd name="adj" fmla="val 56208"/>
              </a:avLst>
            </a:prstTxWarp>
            <a:spAutoFit/>
          </a:bodyPr>
          <a:lstStyle/>
          <a:p>
            <a:pPr algn="ctr">
              <a:defRPr/>
            </a:pPr>
            <a:r>
              <a:rPr lang="en-US" sz="6600" dirty="0" smtClean="0">
                <a:ln w="18415" cmpd="sng">
                  <a:solidFill>
                    <a:srgbClr val="FFFFFF"/>
                  </a:solidFill>
                  <a:prstDash val="solid"/>
                </a:ln>
                <a:solidFill>
                  <a:srgbClr val="FF6600"/>
                </a:solidFill>
                <a:effectLst>
                  <a:glow rad="101600">
                    <a:schemeClr val="tx1">
                      <a:alpha val="60000"/>
                    </a:schemeClr>
                  </a:glow>
                  <a:outerShdw blurRad="63500" dir="3600000" algn="tl" rotWithShape="0">
                    <a:srgbClr val="000000">
                      <a:alpha val="70000"/>
                    </a:srgbClr>
                  </a:outerShdw>
                </a:effectLst>
                <a:latin typeface="Berlin Sans FB Demi" pitchFamily="34" charset="0"/>
              </a:rPr>
              <a:t>“AR-RAHNU”</a:t>
            </a:r>
            <a:endParaRPr lang="ms-MY" sz="6600" dirty="0">
              <a:ln w="18415" cmpd="sng">
                <a:solidFill>
                  <a:srgbClr val="FFFFFF"/>
                </a:solidFill>
                <a:prstDash val="solid"/>
              </a:ln>
              <a:solidFill>
                <a:srgbClr val="FF6600"/>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6" name="TextBox 5"/>
          <p:cNvSpPr txBox="1"/>
          <p:nvPr/>
        </p:nvSpPr>
        <p:spPr>
          <a:xfrm>
            <a:off x="428596" y="4071942"/>
            <a:ext cx="8215370" cy="1323439"/>
          </a:xfrm>
          <a:prstGeom prst="rect">
            <a:avLst/>
          </a:prstGeom>
          <a:noFill/>
        </p:spPr>
        <p:txBody>
          <a:bodyPr wrap="square">
            <a:spAutoFit/>
          </a:bodyPr>
          <a:lstStyle/>
          <a:p>
            <a:pPr algn="ctr">
              <a:defRPr/>
            </a:pP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Penyelesaian</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Kepada</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Masalah</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Riba</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di</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Kalangan</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a:t>
            </a:r>
            <a:r>
              <a:rPr lang="en-US" sz="4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Umat</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rPr>
              <a:t> Islam</a:t>
            </a:r>
            <a:endParaRPr lang="ms-MY"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itann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117439"/>
            <a:ext cx="8839200"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283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714884"/>
            <a:ext cx="9144000" cy="1692771"/>
          </a:xfrm>
          <a:prstGeom prst="rect">
            <a:avLst/>
          </a:prstGeom>
          <a:solidFill>
            <a:srgbClr val="3333FF">
              <a:alpha val="37000"/>
            </a:srgbClr>
          </a:solidFill>
          <a:ln w="57150">
            <a:noFill/>
          </a:ln>
        </p:spPr>
        <p:txBody>
          <a:bodyPr wrap="square">
            <a:spAutoFit/>
          </a:bodyPr>
          <a:lstStyle/>
          <a:p>
            <a:pPr algn="ctr" fontAlgn="auto">
              <a:spcBef>
                <a:spcPts val="0"/>
              </a:spcBef>
              <a:spcAft>
                <a:spcPts val="0"/>
              </a:spcAft>
              <a:defRPr/>
            </a:pP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jka</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kamu</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sedang</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dalam</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perjalanan</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lalu</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kamu</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berhutang</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tidak</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memperolehi</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penulis</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boleh</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diserahkan</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jaminan</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dapat</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dipegang</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600" b="1" dirty="0">
              <a:ln>
                <a:solidFill>
                  <a:sysClr val="windowText" lastClr="000000"/>
                </a:solidFill>
              </a:ln>
              <a:solidFill>
                <a:schemeClr val="bg2">
                  <a:tint val="85000"/>
                  <a:satMod val="155000"/>
                </a:schemeClr>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Arial" pitchFamily="34" charset="0"/>
            </a:endParaRPr>
          </a:p>
        </p:txBody>
      </p:sp>
      <p:sp>
        <p:nvSpPr>
          <p:cNvPr id="5" name="Rectangle 4"/>
          <p:cNvSpPr/>
          <p:nvPr/>
        </p:nvSpPr>
        <p:spPr>
          <a:xfrm>
            <a:off x="662782" y="1775760"/>
            <a:ext cx="7766870" cy="1938992"/>
          </a:xfrm>
          <a:prstGeom prst="rect">
            <a:avLst/>
          </a:prstGeom>
        </p:spPr>
        <p:txBody>
          <a:bodyPr wrap="non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 كُنتُمْ عَلَى سَفَرٍ وَلَمْ تَجِدُواْ كَاتِبًا</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فَرِهَانٌ مَّقْبُوضَةٌ</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334012"/>
            <a:ext cx="8839200"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Diriwayatkan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Imam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Bukhari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0" y="4714884"/>
            <a:ext cx="9144000" cy="892552"/>
          </a:xfrm>
          <a:prstGeom prst="rect">
            <a:avLst/>
          </a:prstGeom>
          <a:solidFill>
            <a:srgbClr val="3333FF">
              <a:alpha val="37000"/>
            </a:srgbClr>
          </a:solidFill>
          <a:ln w="57150">
            <a:noFill/>
          </a:ln>
        </p:spPr>
        <p:txBody>
          <a:bodyPr wrap="square">
            <a:spAutoFit/>
          </a:bodyPr>
          <a:lstStyle/>
          <a:p>
            <a:pPr algn="ctr" fontAlgn="auto">
              <a:spcBef>
                <a:spcPts val="0"/>
              </a:spcBef>
              <a:spcAft>
                <a:spcPts val="0"/>
              </a:spcAft>
              <a:defRPr/>
            </a:pP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menggadaikan</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baju</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besinya</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gandum</a:t>
            </a:r>
            <a:r>
              <a:rPr lang="en-US" sz="26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a:solidFill>
                  <a:sysClr val="windowText" lastClr="000000"/>
                </a:solidFill>
              </a:ln>
              <a:solidFill>
                <a:schemeClr val="bg2">
                  <a:tint val="85000"/>
                  <a:satMod val="155000"/>
                </a:schemeClr>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Arial" pitchFamily="34" charset="0"/>
            </a:endParaRPr>
          </a:p>
        </p:txBody>
      </p:sp>
      <p:sp>
        <p:nvSpPr>
          <p:cNvPr id="5" name="Rectangle 4"/>
          <p:cNvSpPr/>
          <p:nvPr/>
        </p:nvSpPr>
        <p:spPr>
          <a:xfrm>
            <a:off x="500034" y="1662532"/>
            <a:ext cx="8286808" cy="2123658"/>
          </a:xfrm>
          <a:prstGeom prst="rect">
            <a:avLst/>
          </a:prstGeom>
        </p:spPr>
        <p:txBody>
          <a:bodyPr wrap="square">
            <a:spAutoFit/>
          </a:bodyPr>
          <a:lstStyle/>
          <a:p>
            <a:pPr algn="ctr"/>
            <a:r>
              <a:rPr lang="ar-SA" sz="6600" b="1" dirty="0" smtClean="0">
                <a:solidFill>
                  <a:srgbClr val="FFFF00"/>
                </a:solidFill>
                <a:effectLst>
                  <a:glow rad="101600">
                    <a:schemeClr val="tx1">
                      <a:alpha val="60000"/>
                    </a:schemeClr>
                  </a:glow>
                </a:effectLst>
                <a:cs typeface="Traditional Arabic" pitchFamily="2" charset="-78"/>
              </a:rPr>
              <a:t>وَلَقَدْ رَهَنَ رَسُوْلُ اللهِ صَلَّى اللهُ عَلَيْهِ وَسَلَّمَ دِرْعَهُ بِشَعِيْرٍ.	</a:t>
            </a:r>
            <a:endParaRPr lang="ms-MY" sz="6600" dirty="0">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71414"/>
            <a:ext cx="8839200"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Sistem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Ar-Rahnu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berdasarkan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 Quran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Hadis</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85720" y="1285860"/>
            <a:ext cx="8501122" cy="1357322"/>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Perkhidmatan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Gadaian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berkonsepkan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diseliakan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MAIDAM.</a:t>
            </a:r>
            <a:endParaRPr lang="ms-MY" sz="2800" dirty="0"/>
          </a:p>
        </p:txBody>
      </p:sp>
      <p:sp>
        <p:nvSpPr>
          <p:cNvPr id="5" name="Rectangle 4"/>
          <p:cNvSpPr/>
          <p:nvPr/>
        </p:nvSpPr>
        <p:spPr>
          <a:xfrm>
            <a:off x="571472" y="3071810"/>
            <a:ext cx="3143272" cy="3429024"/>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syariah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p>
        </p:txBody>
      </p:sp>
      <p:sp>
        <p:nvSpPr>
          <p:cNvPr id="6" name="Rectangle 5"/>
          <p:cNvSpPr/>
          <p:nvPr/>
        </p:nvSpPr>
        <p:spPr>
          <a:xfrm>
            <a:off x="5286380" y="3071810"/>
            <a:ext cx="3357586" cy="3429024"/>
          </a:xfrm>
          <a:prstGeom prst="rect">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Menghindarkan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terjebak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7" name="Left-Right-Up Arrow 6"/>
          <p:cNvSpPr/>
          <p:nvPr/>
        </p:nvSpPr>
        <p:spPr>
          <a:xfrm>
            <a:off x="3500430" y="2500306"/>
            <a:ext cx="2071702" cy="2714644"/>
          </a:xfrm>
          <a:prstGeom prst="leftRigh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117439"/>
            <a:ext cx="8839200"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Perkhidmatan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Sistem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Ar-Rahnu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dipanggil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Qardhul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214942" y="1214422"/>
            <a:ext cx="3429024" cy="2428892"/>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segera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cagaran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6" name="Rectangle 5"/>
          <p:cNvSpPr/>
          <p:nvPr/>
        </p:nvSpPr>
        <p:spPr>
          <a:xfrm>
            <a:off x="285720" y="4000504"/>
            <a:ext cx="3929090" cy="228601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RIBA,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prinsipnya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menolong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bantu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800" dirty="0"/>
          </a:p>
        </p:txBody>
      </p:sp>
      <p:sp>
        <p:nvSpPr>
          <p:cNvPr id="7" name="Left-Up Arrow 6"/>
          <p:cNvSpPr/>
          <p:nvPr/>
        </p:nvSpPr>
        <p:spPr>
          <a:xfrm rot="5400000" flipH="1">
            <a:off x="2178827" y="964389"/>
            <a:ext cx="2357454" cy="3714776"/>
          </a:xfrm>
          <a:prstGeom prst="leftUpArrow">
            <a:avLst>
              <a:gd name="adj1" fmla="val 23683"/>
              <a:gd name="adj2" fmla="val 31420"/>
              <a:gd name="adj3" fmla="val 25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71414"/>
            <a:ext cx="8839200"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Perkhidmatan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Wadiah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Adh-Dhamah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00034" y="1571612"/>
            <a:ext cx="3429024" cy="2857520"/>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Diamanahkan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menyimpan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5" name="Rectangle 4"/>
          <p:cNvSpPr/>
          <p:nvPr/>
        </p:nvSpPr>
        <p:spPr>
          <a:xfrm>
            <a:off x="4357686" y="3786190"/>
            <a:ext cx="4286280" cy="2286016"/>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Bayaran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upah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simpan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dipersetujui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faedah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bunga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p>
        </p:txBody>
      </p:sp>
      <p:sp>
        <p:nvSpPr>
          <p:cNvPr id="6" name="Left-Up Arrow 5"/>
          <p:cNvSpPr/>
          <p:nvPr/>
        </p:nvSpPr>
        <p:spPr>
          <a:xfrm rot="16200000">
            <a:off x="4321967" y="1035827"/>
            <a:ext cx="2357454" cy="3714776"/>
          </a:xfrm>
          <a:prstGeom prst="leftUpArrow">
            <a:avLst>
              <a:gd name="adj1" fmla="val 27514"/>
              <a:gd name="adj2" fmla="val 31420"/>
              <a:gd name="adj3" fmla="val 25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142852"/>
            <a:ext cx="900115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erkhidmatan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pajak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gadaian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konvensional</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14282" y="1214422"/>
            <a:ext cx="4714908" cy="1285884"/>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caj</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endParaRPr lang="ms-MY" sz="2800" dirty="0"/>
          </a:p>
        </p:txBody>
      </p:sp>
      <p:sp>
        <p:nvSpPr>
          <p:cNvPr id="5" name="Rectangle 4"/>
          <p:cNvSpPr/>
          <p:nvPr/>
        </p:nvSpPr>
        <p:spPr>
          <a:xfrm>
            <a:off x="2500298" y="3000372"/>
            <a:ext cx="5214974" cy="1594214"/>
          </a:xfrm>
          <a:prstGeom prst="rect">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sebulan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setahun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24%</a:t>
            </a:r>
            <a:endParaRPr lang="ms-MY" sz="4000" dirty="0"/>
          </a:p>
        </p:txBody>
      </p:sp>
      <p:sp>
        <p:nvSpPr>
          <p:cNvPr id="6" name="Rectangle 5"/>
          <p:cNvSpPr/>
          <p:nvPr/>
        </p:nvSpPr>
        <p:spPr>
          <a:xfrm>
            <a:off x="714348" y="5072050"/>
            <a:ext cx="7643866" cy="1571660"/>
          </a:xfrm>
          <a:prstGeom prst="rect">
            <a:avLst/>
          </a:prstGeom>
          <a:solidFill>
            <a:srgbClr val="99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Membebankan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terdedah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kemurkaan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3200" dirty="0"/>
          </a:p>
        </p:txBody>
      </p:sp>
      <p:sp>
        <p:nvSpPr>
          <p:cNvPr id="7" name="Left-Right-Up Arrow 6"/>
          <p:cNvSpPr/>
          <p:nvPr/>
        </p:nvSpPr>
        <p:spPr>
          <a:xfrm rot="5400000">
            <a:off x="250001" y="2821777"/>
            <a:ext cx="3000396" cy="2071702"/>
          </a:xfrm>
          <a:prstGeom prst="leftRightUpArrow">
            <a:avLst>
              <a:gd name="adj1" fmla="val 25000"/>
              <a:gd name="adj2" fmla="val 20641"/>
              <a:gd name="adj3" fmla="val 25000"/>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334012"/>
            <a:ext cx="8839200" cy="523220"/>
          </a:xfrm>
          <a:prstGeom prst="rect">
            <a:avLst/>
          </a:prstGeom>
        </p:spPr>
        <p:txBody>
          <a:bodyPr>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MAIDAM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Prihatin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Miskin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1000100" y="4143380"/>
            <a:ext cx="7286676" cy="1500198"/>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190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Tidak</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mengenakan</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bayaran</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barang</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gadaian</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kurang</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RM1000 </a:t>
            </a:r>
            <a:endParaRPr lang="ms-MY" sz="2800" dirty="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Curved Right Arrow 5"/>
          <p:cNvSpPr/>
          <p:nvPr/>
        </p:nvSpPr>
        <p:spPr>
          <a:xfrm>
            <a:off x="697208" y="2571744"/>
            <a:ext cx="1231586" cy="1716218"/>
          </a:xfrm>
          <a:prstGeom prst="curvedRigh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4" name="Rounded Rectangle 3"/>
          <p:cNvSpPr/>
          <p:nvPr/>
        </p:nvSpPr>
        <p:spPr>
          <a:xfrm>
            <a:off x="428596" y="1643050"/>
            <a:ext cx="8286808" cy="1357322"/>
          </a:xfrm>
          <a:prstGeom prst="roundRect">
            <a:avLst/>
          </a:prstGeom>
          <a:solidFill>
            <a:srgbClr val="3333FF"/>
          </a:solidFill>
          <a:ln w="190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Amat</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memahami</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kesulitan</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orang</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miskin</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mereka</a:t>
            </a:r>
            <a:r>
              <a:rPr lang="en-US" sz="2800" dirty="0"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800" dirty="0" err="1" smtClean="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memerlukan</a:t>
            </a:r>
            <a:endParaRPr lang="ms-MY" sz="2800" dirty="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334012"/>
            <a:ext cx="8839200" cy="523220"/>
          </a:xfrm>
          <a:prstGeom prst="rect">
            <a:avLst/>
          </a:prstGeom>
        </p:spPr>
        <p:txBody>
          <a:bodyPr>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MAIDAM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Masalah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Snip Single Corner Rectangle 4"/>
          <p:cNvSpPr/>
          <p:nvPr/>
        </p:nvSpPr>
        <p:spPr>
          <a:xfrm>
            <a:off x="1500166" y="3214686"/>
            <a:ext cx="7093492" cy="1071570"/>
          </a:xfrm>
          <a:prstGeom prst="snip1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81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Jutaan</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ringgit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dikeluarkan</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bentuk</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modal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pembiayaan</a:t>
            </a:r>
            <a:endPar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7" name="Snip Single Corner Rectangle 6"/>
          <p:cNvSpPr/>
          <p:nvPr/>
        </p:nvSpPr>
        <p:spPr>
          <a:xfrm>
            <a:off x="1571604" y="4786322"/>
            <a:ext cx="7093492" cy="1071570"/>
          </a:xfrm>
          <a:prstGeom prst="snip1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81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membantu</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umat</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p>
          <a:p>
            <a:pPr algn="ct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Negeri</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Terengganu</a:t>
            </a:r>
          </a:p>
        </p:txBody>
      </p:sp>
      <p:grpSp>
        <p:nvGrpSpPr>
          <p:cNvPr id="13" name="Group 12"/>
          <p:cNvGrpSpPr/>
          <p:nvPr/>
        </p:nvGrpSpPr>
        <p:grpSpPr>
          <a:xfrm>
            <a:off x="785786" y="2571744"/>
            <a:ext cx="785818" cy="3000396"/>
            <a:chOff x="857224" y="2571744"/>
            <a:chExt cx="785818" cy="3000396"/>
          </a:xfrm>
        </p:grpSpPr>
        <p:cxnSp>
          <p:nvCxnSpPr>
            <p:cNvPr id="9" name="Elbow Connector 8"/>
            <p:cNvCxnSpPr/>
            <p:nvPr/>
          </p:nvCxnSpPr>
          <p:spPr>
            <a:xfrm rot="16200000" flipH="1">
              <a:off x="571472" y="2857496"/>
              <a:ext cx="1357322" cy="785818"/>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107189" y="3821909"/>
              <a:ext cx="2714644" cy="785818"/>
            </a:xfrm>
            <a:prstGeom prst="bentConnector3">
              <a:avLst>
                <a:gd name="adj1" fmla="val 74951"/>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sp>
        <p:nvSpPr>
          <p:cNvPr id="4" name="Rounded Rectangle 3"/>
          <p:cNvSpPr/>
          <p:nvPr/>
        </p:nvSpPr>
        <p:spPr>
          <a:xfrm>
            <a:off x="285720" y="1428736"/>
            <a:ext cx="7358114" cy="1357322"/>
          </a:xfrm>
          <a:prstGeom prst="roundRect">
            <a:avLst/>
          </a:prstGeom>
          <a:solidFill>
            <a:srgbClr val="99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Pelaksanaan</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Ar-Rahnu</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oleh</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MAIDAM</a:t>
            </a:r>
            <a:endParaRPr lang="ms-MY" sz="28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13" name="Rectangle 12"/>
          <p:cNvSpPr/>
          <p:nvPr/>
        </p:nvSpPr>
        <p:spPr>
          <a:xfrm>
            <a:off x="0" y="1928802"/>
            <a:ext cx="9144000" cy="2400657"/>
          </a:xfrm>
          <a:prstGeom prst="rect">
            <a:avLst/>
          </a:prstGeom>
          <a:solidFill>
            <a:srgbClr val="3333FF">
              <a:alpha val="27000"/>
            </a:srgb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14" name="TextBox 13"/>
          <p:cNvSpPr txBox="1"/>
          <p:nvPr/>
        </p:nvSpPr>
        <p:spPr>
          <a:xfrm>
            <a:off x="285720" y="4768532"/>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15" name="Rectangle 14"/>
          <p:cNvSpPr/>
          <p:nvPr/>
        </p:nvSpPr>
        <p:spPr>
          <a:xfrm>
            <a:off x="642910" y="214290"/>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19080" y="71414"/>
            <a:ext cx="8839200" cy="954107"/>
          </a:xfrm>
          <a:prstGeom prst="rect">
            <a:avLst/>
          </a:prstGeom>
        </p:spPr>
        <p:txBody>
          <a:bodyPr>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MAIDAM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Megeluarkan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Belanja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Besar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Perkhidmatan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Terbaik</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grpSp>
        <p:nvGrpSpPr>
          <p:cNvPr id="16" name="Group 15"/>
          <p:cNvGrpSpPr/>
          <p:nvPr/>
        </p:nvGrpSpPr>
        <p:grpSpPr>
          <a:xfrm>
            <a:off x="214282" y="1428736"/>
            <a:ext cx="8429684" cy="4714908"/>
            <a:chOff x="214282" y="1428736"/>
            <a:chExt cx="8429684" cy="4714908"/>
          </a:xfrm>
        </p:grpSpPr>
        <p:sp>
          <p:nvSpPr>
            <p:cNvPr id="4" name="Snip Diagonal Corner Rectangle 3"/>
            <p:cNvSpPr/>
            <p:nvPr/>
          </p:nvSpPr>
          <p:spPr>
            <a:xfrm>
              <a:off x="571472" y="1428736"/>
              <a:ext cx="8072494" cy="1071570"/>
            </a:xfrm>
            <a:prstGeom prst="snip2DiagRect">
              <a:avLst/>
            </a:prstGeom>
            <a:solidFill>
              <a:srgbClr val="00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Premis</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moden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selamat</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selesa</a:t>
              </a:r>
              <a:endParaRPr lang="ms-MY" sz="28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9" name="Snip Diagonal Corner Rectangle 8"/>
            <p:cNvSpPr/>
            <p:nvPr/>
          </p:nvSpPr>
          <p:spPr>
            <a:xfrm>
              <a:off x="571472" y="2643182"/>
              <a:ext cx="8072494" cy="1071570"/>
            </a:xfrm>
            <a:prstGeom prst="snip2DiagRect">
              <a:avLst/>
            </a:prstGeom>
            <a:solidFill>
              <a:srgbClr val="00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Peti</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penyimpanan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bilik</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kebal</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kukuh</a:t>
              </a:r>
              <a:endParaRPr lang="ms-MY" sz="28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10" name="Snip Diagonal Corner Rectangle 9"/>
            <p:cNvSpPr/>
            <p:nvPr/>
          </p:nvSpPr>
          <p:spPr>
            <a:xfrm>
              <a:off x="571472" y="3857628"/>
              <a:ext cx="8072494" cy="1071570"/>
            </a:xfrm>
            <a:prstGeom prst="snip2DiagRect">
              <a:avLst/>
            </a:prstGeom>
            <a:solidFill>
              <a:srgbClr val="00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Pengawal</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keselamatan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24 jam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kamera</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CCTV</a:t>
              </a:r>
              <a:endParaRPr lang="ms-MY" sz="28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11" name="Snip Diagonal Corner Rectangle 10"/>
            <p:cNvSpPr/>
            <p:nvPr/>
          </p:nvSpPr>
          <p:spPr>
            <a:xfrm>
              <a:off x="571472" y="5072074"/>
              <a:ext cx="8072494" cy="1071570"/>
            </a:xfrm>
            <a:prstGeom prst="snip2DiagRect">
              <a:avLst/>
            </a:prstGeom>
            <a:solidFill>
              <a:srgbClr val="00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Barang</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digadaikan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dilindungi</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Insurans</a:t>
              </a:r>
              <a:r>
                <a:rPr lang="en-US" sz="28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Takaful</a:t>
              </a:r>
              <a:endParaRPr lang="ms-MY" sz="28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12" name="32-Point Star 11"/>
            <p:cNvSpPr/>
            <p:nvPr/>
          </p:nvSpPr>
          <p:spPr>
            <a:xfrm>
              <a:off x="214282" y="1714488"/>
              <a:ext cx="500066" cy="500066"/>
            </a:xfrm>
            <a:prstGeom prst="star32">
              <a:avLst>
                <a:gd name="adj" fmla="val 20836"/>
              </a:avLst>
            </a:prstGeom>
            <a:solidFill>
              <a:srgbClr val="FFFF00"/>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3" name="32-Point Star 12"/>
          <p:cNvSpPr/>
          <p:nvPr/>
        </p:nvSpPr>
        <p:spPr>
          <a:xfrm>
            <a:off x="285720" y="2928934"/>
            <a:ext cx="500066" cy="500066"/>
          </a:xfrm>
          <a:prstGeom prst="star32">
            <a:avLst>
              <a:gd name="adj" fmla="val 20836"/>
            </a:avLst>
          </a:prstGeom>
          <a:solidFill>
            <a:srgbClr val="FFFF00"/>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4" name="32-Point Star 13"/>
          <p:cNvSpPr/>
          <p:nvPr/>
        </p:nvSpPr>
        <p:spPr>
          <a:xfrm>
            <a:off x="214282" y="4143380"/>
            <a:ext cx="500066" cy="500066"/>
          </a:xfrm>
          <a:prstGeom prst="star32">
            <a:avLst>
              <a:gd name="adj" fmla="val 20836"/>
            </a:avLst>
          </a:prstGeom>
          <a:solidFill>
            <a:srgbClr val="FFFF00"/>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5" name="32-Point Star 14"/>
          <p:cNvSpPr/>
          <p:nvPr/>
        </p:nvSpPr>
        <p:spPr>
          <a:xfrm>
            <a:off x="214282" y="5429264"/>
            <a:ext cx="500066" cy="500066"/>
          </a:xfrm>
          <a:prstGeom prst="star32">
            <a:avLst>
              <a:gd name="adj" fmla="val 20836"/>
            </a:avLst>
          </a:prstGeom>
          <a:solidFill>
            <a:srgbClr val="FFFF00"/>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19080" y="71414"/>
            <a:ext cx="8839200"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Berazamlah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menolak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segala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sistem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ekonomi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berasaskan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RIBA</a:t>
            </a:r>
            <a:endParaRPr lang="en-US" sz="28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2" name="Round Same Side Corner Rectangle 11"/>
          <p:cNvSpPr/>
          <p:nvPr/>
        </p:nvSpPr>
        <p:spPr>
          <a:xfrm>
            <a:off x="928662" y="1428736"/>
            <a:ext cx="7429552" cy="1643074"/>
          </a:xfrm>
          <a:prstGeom prst="round2Same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28575">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Tolak</a:t>
            </a:r>
            <a:r>
              <a:rPr lang="en-US" sz="40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6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pajak</a:t>
            </a:r>
            <a:r>
              <a:rPr lang="en-US" sz="36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6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gadai</a:t>
            </a:r>
            <a:r>
              <a:rPr lang="en-US" sz="36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6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bukan</a:t>
            </a:r>
            <a:r>
              <a:rPr lang="en-US" sz="36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 </a:t>
            </a:r>
            <a:r>
              <a:rPr lang="en-US" sz="36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Konvensional</a:t>
            </a:r>
            <a:endParaRPr lang="ms-MY" sz="24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13" name="Round Same Side Corner Rectangle 12"/>
          <p:cNvSpPr/>
          <p:nvPr/>
        </p:nvSpPr>
        <p:spPr>
          <a:xfrm>
            <a:off x="500034" y="3571876"/>
            <a:ext cx="8358246" cy="2357454"/>
          </a:xfrm>
          <a:prstGeom prst="round2SameRect">
            <a:avLst>
              <a:gd name="adj1" fmla="val 50000"/>
              <a:gd name="adj2" fmla="val 0"/>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Berurusanlah</a:t>
            </a:r>
            <a:r>
              <a:rPr lang="en-US" sz="40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endParaRPr lang="en-US" sz="40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Ar</a:t>
            </a:r>
            <a:r>
              <a:rPr lang="en-US" sz="40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Rahnu</a:t>
            </a:r>
            <a:r>
              <a:rPr lang="en-US" sz="40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40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keberkatan</a:t>
            </a:r>
            <a:r>
              <a:rPr lang="en-US" sz="40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40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hidup</a:t>
            </a:r>
            <a:endParaRPr lang="ms-MY" sz="24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19080" y="65766"/>
            <a:ext cx="8839200" cy="1077218"/>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Kelebihan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Kebaikan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Skim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Rahnu</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714348" y="1357298"/>
            <a:ext cx="7786742" cy="9144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Bebas</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unsur</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riba</a:t>
            </a:r>
            <a:endParaRPr lang="ms-MY" sz="32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ounded Rectangle 4"/>
          <p:cNvSpPr/>
          <p:nvPr/>
        </p:nvSpPr>
        <p:spPr>
          <a:xfrm>
            <a:off x="714348" y="2500306"/>
            <a:ext cx="7786742" cy="9144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Berkonsepkan</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Fardhu</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Kifayah</a:t>
            </a:r>
            <a:endParaRPr lang="ms-MY" sz="32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Rounded Rectangle 5"/>
          <p:cNvSpPr/>
          <p:nvPr/>
        </p:nvSpPr>
        <p:spPr>
          <a:xfrm>
            <a:off x="714348" y="3714752"/>
            <a:ext cx="7786742" cy="9144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Adil</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tidak</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membebankan</a:t>
            </a:r>
            <a:endParaRPr lang="ms-MY" sz="32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7" name="Rounded Rectangle 6"/>
          <p:cNvSpPr/>
          <p:nvPr/>
        </p:nvSpPr>
        <p:spPr>
          <a:xfrm>
            <a:off x="714348" y="5014930"/>
            <a:ext cx="7786742" cy="1128714"/>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Bersifat</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amanah</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penjagaan</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harta</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gadaian</a:t>
            </a:r>
            <a:endParaRPr lang="ms-MY" sz="32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9" name="6-Point Star 8"/>
          <p:cNvSpPr/>
          <p:nvPr/>
        </p:nvSpPr>
        <p:spPr>
          <a:xfrm>
            <a:off x="357158" y="1357298"/>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1</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
        <p:nvSpPr>
          <p:cNvPr id="10" name="6-Point Star 9"/>
          <p:cNvSpPr/>
          <p:nvPr/>
        </p:nvSpPr>
        <p:spPr>
          <a:xfrm>
            <a:off x="357158" y="2571744"/>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2</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
        <p:nvSpPr>
          <p:cNvPr id="11" name="6-Point Star 10"/>
          <p:cNvSpPr/>
          <p:nvPr/>
        </p:nvSpPr>
        <p:spPr>
          <a:xfrm>
            <a:off x="285720" y="3857628"/>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3</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
        <p:nvSpPr>
          <p:cNvPr id="12" name="6-Point Star 11"/>
          <p:cNvSpPr/>
          <p:nvPr/>
        </p:nvSpPr>
        <p:spPr>
          <a:xfrm>
            <a:off x="285720" y="5072074"/>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4</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4" name="Rounded Rectangle 3"/>
          <p:cNvSpPr/>
          <p:nvPr/>
        </p:nvSpPr>
        <p:spPr>
          <a:xfrm>
            <a:off x="642910" y="2586038"/>
            <a:ext cx="7786742" cy="914400"/>
          </a:xfrm>
          <a:prstGeom prst="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Upah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simpan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rendah</a:t>
            </a:r>
            <a:endParaRPr lang="ms-MY"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ounded Rectangle 4"/>
          <p:cNvSpPr/>
          <p:nvPr/>
        </p:nvSpPr>
        <p:spPr>
          <a:xfrm>
            <a:off x="642910" y="3800484"/>
            <a:ext cx="7786742" cy="9144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Cepat</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Mudah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Selamat</a:t>
            </a:r>
            <a:endParaRPr lang="ms-MY"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Rounded Rectangle 5"/>
          <p:cNvSpPr/>
          <p:nvPr/>
        </p:nvSpPr>
        <p:spPr>
          <a:xfrm>
            <a:off x="642910" y="5086368"/>
            <a:ext cx="7786742" cy="1057276"/>
          </a:xfrm>
          <a:prstGeom prst="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Wang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lebihan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lelongan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jika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dipulangkan</a:t>
            </a:r>
            <a:endParaRPr lang="ms-MY"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7" name="Rounded Rectangle 6"/>
          <p:cNvSpPr/>
          <p:nvPr/>
        </p:nvSpPr>
        <p:spPr>
          <a:xfrm>
            <a:off x="642910" y="1285860"/>
            <a:ext cx="7786742" cy="107157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Telus</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nilaian</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emas</a:t>
            </a:r>
            <a:r>
              <a:rPr lang="en-US" sz="3200" dirty="0"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semasa</a:t>
            </a:r>
            <a:endParaRPr lang="ms-MY" sz="3200" dirty="0">
              <a:ln w="1270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9" name="6-Point Star 8"/>
          <p:cNvSpPr/>
          <p:nvPr/>
        </p:nvSpPr>
        <p:spPr>
          <a:xfrm>
            <a:off x="357158" y="1357298"/>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5</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
        <p:nvSpPr>
          <p:cNvPr id="10" name="6-Point Star 9"/>
          <p:cNvSpPr/>
          <p:nvPr/>
        </p:nvSpPr>
        <p:spPr>
          <a:xfrm>
            <a:off x="357158" y="2571744"/>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6</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
        <p:nvSpPr>
          <p:cNvPr id="11" name="6-Point Star 10"/>
          <p:cNvSpPr/>
          <p:nvPr/>
        </p:nvSpPr>
        <p:spPr>
          <a:xfrm>
            <a:off x="285720" y="3857628"/>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7</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
        <p:nvSpPr>
          <p:cNvPr id="12" name="6-Point Star 11"/>
          <p:cNvSpPr/>
          <p:nvPr/>
        </p:nvSpPr>
        <p:spPr>
          <a:xfrm>
            <a:off x="285720" y="5072074"/>
            <a:ext cx="857256" cy="857256"/>
          </a:xfrm>
          <a:prstGeom prst="star6">
            <a:avLst>
              <a:gd name="adj" fmla="val 25356"/>
              <a:gd name="hf" fmla="val 115470"/>
            </a:avLst>
          </a:prstGeom>
          <a:solidFill>
            <a:srgbClr val="FF3399"/>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effectLst>
                  <a:glow rad="101600">
                    <a:schemeClr val="bg1">
                      <a:alpha val="60000"/>
                    </a:schemeClr>
                  </a:glow>
                </a:effectLst>
                <a:latin typeface="Aharoni" pitchFamily="2" charset="-79"/>
                <a:cs typeface="Aharoni" pitchFamily="2" charset="-79"/>
              </a:rPr>
              <a:t>8</a:t>
            </a:r>
            <a:endParaRPr lang="ms-MY" sz="4000" dirty="0">
              <a:solidFill>
                <a:schemeClr val="tx1"/>
              </a:solidFill>
              <a:effectLst>
                <a:glow rad="101600">
                  <a:schemeClr val="bg1">
                    <a:alpha val="60000"/>
                  </a:schemeClr>
                </a:glo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19080" y="71414"/>
            <a:ext cx="8839200"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276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85720" y="1561446"/>
            <a:ext cx="8572560" cy="1938992"/>
          </a:xfrm>
          <a:prstGeom prst="rect">
            <a:avLst/>
          </a:prstGeom>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يَمْحَقُ اللهُ الْرِّبَا وَيُرْبِي الصَّدَقَاتِ</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وَاللهُ لاَ يُحِبُّ كُل كَفَّارٍ أَثِيمٍ </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14818"/>
            <a:ext cx="9144000" cy="1815882"/>
          </a:xfrm>
          <a:prstGeom prst="rect">
            <a:avLst/>
          </a:prstGeom>
          <a:solidFill>
            <a:srgbClr val="3333FF">
              <a:alpha val="37000"/>
            </a:srgbClr>
          </a:solidFill>
          <a:ln w="57150">
            <a:noFill/>
          </a:ln>
        </p:spPr>
        <p:txBody>
          <a:bodyPr wrap="square">
            <a:spAutoFit/>
          </a:bodyPr>
          <a:lstStyle/>
          <a:p>
            <a:pPr algn="ctr" fontAlgn="auto">
              <a:spcBef>
                <a:spcPts val="0"/>
              </a:spcBef>
              <a:spcAft>
                <a:spcPts val="0"/>
              </a:spcAft>
              <a:defRPr/>
            </a:pP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susutkan</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riba</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mengembangkan</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sedekah</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tidak</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menyukai</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setiap</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orang</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tetap</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dalam</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kekufuran</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selalu</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melakukan</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dosa</a:t>
            </a:r>
            <a:r>
              <a:rPr lang="en-US" sz="28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a:solidFill>
                  <a:sysClr val="windowText" lastClr="000000"/>
                </a:solidFill>
              </a:ln>
              <a:solidFill>
                <a:schemeClr val="bg2">
                  <a:tint val="85000"/>
                  <a:satMod val="155000"/>
                </a:schemeClr>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pic>
          <p:nvPicPr>
            <p:cNvPr id="1026" name="Picture 2" descr="J:\PERMANCANGAN.jpg"/>
            <p:cNvPicPr>
              <a:picLocks noChangeAspect="1" noChangeArrowheads="1"/>
            </p:cNvPicPr>
            <p:nvPr/>
          </p:nvPicPr>
          <p:blipFill>
            <a:blip r:embed="rId2">
              <a:lum contrast="20000"/>
            </a:blip>
            <a:srcRect/>
            <a:stretch>
              <a:fillRect/>
            </a:stretch>
          </p:blipFill>
          <p:spPr bwMode="auto">
            <a:xfrm>
              <a:off x="0" y="0"/>
              <a:ext cx="9144000" cy="6858000"/>
            </a:xfrm>
            <a:prstGeom prst="rect">
              <a:avLst/>
            </a:prstGeom>
            <a:noFill/>
          </p:spPr>
        </p:pic>
        <p:sp>
          <p:nvSpPr>
            <p:cNvPr id="3" name="Rectangle 2"/>
            <p:cNvSpPr/>
            <p:nvPr/>
          </p:nvSpPr>
          <p:spPr>
            <a:xfrm>
              <a:off x="0" y="2428868"/>
              <a:ext cx="9144000" cy="3539430"/>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500042"/>
              <a:ext cx="9144000" cy="1200329"/>
            </a:xfrm>
            <a:prstGeom prst="rect">
              <a:avLst/>
            </a:prstGeom>
            <a:solidFill>
              <a:srgbClr val="C00000">
                <a:alpha val="18000"/>
              </a:srgbClr>
            </a:solidFill>
          </p:spPr>
          <p:txBody>
            <a:bodyPr wrap="square">
              <a:spAutoFit/>
              <a:scene3d>
                <a:camera prst="obliqueBottomRight"/>
                <a:lightRig rig="threePt" dir="t"/>
              </a:scene3d>
            </a:bodyPr>
            <a:lstStyle/>
            <a:p>
              <a:pPr algn="ctr">
                <a:defRPr/>
              </a:pPr>
              <a:r>
                <a:rPr lang="en-US" sz="3600"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Doa</a:t>
              </a:r>
              <a:r>
                <a:rPr lang="en-US" sz="3600"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3600"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Antara</a:t>
              </a:r>
              <a:r>
                <a:rPr lang="en-US" sz="3600"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600"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Dua</a:t>
              </a:r>
              <a:r>
                <a:rPr lang="en-US" sz="3600"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600"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Khutbah</a:t>
              </a:r>
              <a:endParaRPr lang="en-US" sz="3600"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grpSp>
    </p:spTree>
  </p:cSld>
  <p:clrMapOvr>
    <a:masterClrMapping/>
  </p:clrMapOvr>
  <p:transition spd="slow">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USTAZ AIZI SAIDI\Pictures\Bumi.jpg"/>
          <p:cNvPicPr>
            <a:picLocks noChangeAspect="1" noChangeArrowheads="1"/>
          </p:cNvPicPr>
          <p:nvPr/>
        </p:nvPicPr>
        <p:blipFill>
          <a:blip r:embed="rId2"/>
          <a:srcRect b="4951"/>
          <a:stretch>
            <a:fillRect/>
          </a:stretch>
        </p:blipFill>
        <p:spPr bwMode="auto">
          <a:xfrm>
            <a:off x="0" y="0"/>
            <a:ext cx="9144000" cy="6858000"/>
          </a:xfrm>
          <a:prstGeom prst="rect">
            <a:avLst/>
          </a:prstGeom>
          <a:noFill/>
        </p:spPr>
      </p:pic>
      <p:pic>
        <p:nvPicPr>
          <p:cNvPr id="8" name="Picture 3"/>
          <p:cNvPicPr>
            <a:picLocks noChangeAspect="1" noChangeArrowheads="1"/>
          </p:cNvPicPr>
          <p:nvPr/>
        </p:nvPicPr>
        <p:blipFill>
          <a:blip r:embed="rId3"/>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effectLst>
        </p:spPr>
      </p:pic>
      <p:pic>
        <p:nvPicPr>
          <p:cNvPr id="9" name="Picture 8"/>
          <p:cNvPicPr>
            <a:picLocks noChangeAspect="1" noChangeArrowheads="1"/>
          </p:cNvPicPr>
          <p:nvPr/>
        </p:nvPicPr>
        <p:blipFill>
          <a:blip r:embed="rId4"/>
          <a:srcRect/>
          <a:stretch>
            <a:fillRect/>
          </a:stretch>
        </p:blipFill>
        <p:spPr bwMode="auto">
          <a:xfrm>
            <a:off x="-928726" y="428604"/>
            <a:ext cx="8967758" cy="3352800"/>
          </a:xfrm>
          <a:prstGeom prst="rect">
            <a:avLst/>
          </a:prstGeom>
          <a:noFill/>
          <a:ln w="9525">
            <a:noFill/>
            <a:miter lim="800000"/>
            <a:headEnd/>
            <a:tailEnd/>
          </a:ln>
          <a:effectLst>
            <a:glow rad="63500">
              <a:srgbClr val="FF0000">
                <a:alpha val="40000"/>
              </a:srgb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28572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43050"/>
            <a:ext cx="9144000" cy="2215991"/>
          </a:xfrm>
          <a:prstGeom prst="rect">
            <a:avLst/>
          </a:prstGeom>
          <a:solidFill>
            <a:srgbClr val="990000">
              <a:alpha val="22000"/>
            </a:srgb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054152"/>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1571612"/>
            <a:ext cx="9144000" cy="1938992"/>
          </a:xfrm>
          <a:prstGeom prst="rect">
            <a:avLst/>
          </a:prstGeom>
          <a:solidFill>
            <a:srgbClr val="990000">
              <a:alpha val="20000"/>
            </a:srgbClr>
          </a:solidFill>
        </p:spPr>
        <p:txBody>
          <a:bodyPr wrap="square">
            <a:spAutoFit/>
          </a:bodyPr>
          <a:lstStyle/>
          <a:p>
            <a:pPr algn="ctr"/>
            <a:r>
              <a:rPr lang="ar-SA" sz="6000" b="1" dirty="0" smtClean="0">
                <a:solidFill>
                  <a:srgbClr val="FFFF00"/>
                </a:solidFill>
                <a:effectLst>
                  <a:glow rad="63500">
                    <a:schemeClr val="tx1">
                      <a:alpha val="40000"/>
                    </a:schemeClr>
                  </a:glow>
                </a:effectLst>
                <a:latin typeface="Traditional Arabic" pitchFamily="18" charset="-78"/>
                <a:cs typeface="Traditional Arabic" pitchFamily="18" charset="-78"/>
              </a:rPr>
              <a:t>أَشْهَدُ أَنْ لآ إِلَهَ إِلاَّ اللهُ وَحْدَهُ لاَ شَرِيْكَ لَهُ، وَأَشْهَدُ أَنَّ مُحَمَّدًا عَبْدُهُ وَرَسُولُهُ</a:t>
            </a:r>
            <a:endParaRPr lang="ms-MY" sz="6000" dirty="0">
              <a:solidFill>
                <a:srgbClr val="FFFF00"/>
              </a:solidFill>
              <a:effectLst>
                <a:glow rad="63500">
                  <a:schemeClr val="tx1">
                    <a:alpha val="40000"/>
                  </a:schemeClr>
                </a:glow>
              </a:effectLst>
              <a:latin typeface="Traditional Arabic" pitchFamily="18" charset="-78"/>
              <a:cs typeface="Traditional Arabic" pitchFamily="18" charset="-78"/>
            </a:endParaRPr>
          </a:p>
        </p:txBody>
      </p:sp>
      <p:sp>
        <p:nvSpPr>
          <p:cNvPr id="4" name="Rectangle 3"/>
          <p:cNvSpPr/>
          <p:nvPr/>
        </p:nvSpPr>
        <p:spPr>
          <a:xfrm>
            <a:off x="714348" y="14285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500034" y="3500438"/>
            <a:ext cx="8286808" cy="3046988"/>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sembah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endPar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214282" y="1285860"/>
            <a:ext cx="8572560" cy="2585323"/>
          </a:xfrm>
          <a:prstGeom prst="rect">
            <a:avLst/>
          </a:prstGeom>
          <a:solidFill>
            <a:srgbClr val="990000">
              <a:alpha val="11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85762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348" y="33859"/>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000"/>
                            </p:stCondLst>
                            <p:childTnLst>
                              <p:par>
                                <p:cTn id="15" presetID="53"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1428736"/>
            <a:ext cx="9144000" cy="1754326"/>
          </a:xfrm>
          <a:prstGeom prst="rect">
            <a:avLst/>
          </a:prstGeom>
          <a:solidFill>
            <a:srgbClr val="3333FF">
              <a:alpha val="14000"/>
            </a:srgbClr>
          </a:solidFill>
        </p:spPr>
        <p:txBody>
          <a:bodyPr wrap="square">
            <a:spAutoFit/>
          </a:bodyPr>
          <a:lstStyle/>
          <a:p>
            <a:pPr algn="ctr" rtl="1"/>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أَشْهَدُ </a:t>
            </a:r>
            <a:r>
              <a:rPr lang="ar-SA" sz="5400" b="1" dirty="0">
                <a:solidFill>
                  <a:srgbClr val="FFFF00"/>
                </a:solidFill>
                <a:effectLst>
                  <a:glow rad="101600">
                    <a:schemeClr val="tx1">
                      <a:alpha val="60000"/>
                    </a:schemeClr>
                  </a:glow>
                </a:effectLst>
                <a:latin typeface="Traditional Arabic" pitchFamily="2" charset="-78"/>
                <a:cs typeface="Traditional Arabic" pitchFamily="2" charset="-78"/>
              </a:rPr>
              <a:t>أَنْ لآ إِلَهَ إِلاَّ اللهُ </a:t>
            </a:r>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وَحْدَهُ لاَ شَرِيْكَ لَهُ، </a:t>
            </a:r>
            <a:r>
              <a:rPr lang="ar-SA" sz="5400" b="1" dirty="0">
                <a:solidFill>
                  <a:srgbClr val="FFFF00"/>
                </a:solidFill>
                <a:effectLst>
                  <a:glow rad="101600">
                    <a:schemeClr val="tx1">
                      <a:alpha val="60000"/>
                    </a:schemeClr>
                  </a:glow>
                </a:effectLst>
                <a:latin typeface="Traditional Arabic" pitchFamily="2" charset="-78"/>
                <a:cs typeface="Traditional Arabic" pitchFamily="2" charset="-78"/>
              </a:rPr>
              <a:t>وَأَشْهَدُ أَنَّ </a:t>
            </a:r>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سَيِّدنَا مُحَمَّدًا </a:t>
            </a:r>
            <a:r>
              <a:rPr lang="ar-SA" sz="5400" b="1" dirty="0">
                <a:solidFill>
                  <a:srgbClr val="FFFF00"/>
                </a:solidFill>
                <a:effectLst>
                  <a:glow rad="101600">
                    <a:schemeClr val="tx1">
                      <a:alpha val="60000"/>
                    </a:schemeClr>
                  </a:glow>
                </a:effectLst>
                <a:latin typeface="Traditional Arabic" pitchFamily="2" charset="-78"/>
                <a:cs typeface="Traditional Arabic" pitchFamily="2" charset="-78"/>
              </a:rPr>
              <a:t>عَبْدُهُ </a:t>
            </a:r>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وَرَسُوْلُهُ</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Rectangle 3"/>
          <p:cNvSpPr/>
          <p:nvPr/>
        </p:nvSpPr>
        <p:spPr>
          <a:xfrm>
            <a:off x="714348"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142844" y="3786190"/>
            <a:ext cx="8643998" cy="2554545"/>
          </a:xfrm>
          <a:prstGeom prst="rect">
            <a:avLst/>
          </a:prstGeom>
          <a:noFill/>
          <a:ln w="57150">
            <a:noFill/>
          </a:ln>
        </p:spPr>
        <p:txBody>
          <a:bodyPr wrap="square">
            <a:spAutoFit/>
          </a:bodyPr>
          <a:lstStyle/>
          <a:p>
            <a:pPr algn="ctr" fontAlgn="auto">
              <a:spcBef>
                <a:spcPts val="0"/>
              </a:spcBef>
              <a:spcAft>
                <a:spcPts val="0"/>
              </a:spcAft>
              <a:defRPr/>
            </a:pP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714348" y="14285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71472" y="1285860"/>
            <a:ext cx="7929618" cy="2308324"/>
          </a:xfrm>
          <a:prstGeom prst="rect">
            <a:avLst/>
          </a:prstGeom>
          <a:solidFill>
            <a:srgbClr val="990000">
              <a:alpha val="10000"/>
            </a:srgbClr>
          </a:solidFill>
        </p:spPr>
        <p:txBody>
          <a:bodyPr wrap="square">
            <a:spAutoFit/>
          </a:bodyPr>
          <a:lstStyle/>
          <a:p>
            <a:pPr algn="ctr" rtl="1"/>
            <a:r>
              <a:rPr lang="ar-SA" sz="4800" b="1" dirty="0" smtClean="0">
                <a:solidFill>
                  <a:srgbClr val="FFFF00"/>
                </a:solidFill>
                <a:effectLst>
                  <a:glow rad="101600">
                    <a:schemeClr val="tx1">
                      <a:alpha val="60000"/>
                    </a:schemeClr>
                  </a:glow>
                </a:effectLst>
                <a:cs typeface="Traditional Arabic" pitchFamily="2" charset="-78"/>
              </a:rPr>
              <a:t>فَيَا عِبَادَ اللهِ،</a:t>
            </a:r>
            <a:endParaRPr lang="en-US" sz="4800" b="1" dirty="0" smtClean="0">
              <a:solidFill>
                <a:srgbClr val="FFFF00"/>
              </a:solidFill>
              <a:effectLst>
                <a:glow rad="101600">
                  <a:schemeClr val="tx1">
                    <a:alpha val="60000"/>
                  </a:schemeClr>
                </a:glow>
              </a:effectLst>
              <a:cs typeface="Traditional Arabic" pitchFamily="2" charset="-78"/>
            </a:endParaRPr>
          </a:p>
          <a:p>
            <a:pPr algn="ctr" rtl="1"/>
            <a:r>
              <a:rPr lang="ar-SA" sz="4800" b="1" dirty="0" smtClean="0">
                <a:solidFill>
                  <a:srgbClr val="FFFF00"/>
                </a:solidFill>
                <a:effectLst>
                  <a:glow rad="101600">
                    <a:schemeClr val="tx1">
                      <a:alpha val="60000"/>
                    </a:schemeClr>
                  </a:glow>
                </a:effectLst>
                <a:cs typeface="Traditional Arabic" pitchFamily="2" charset="-78"/>
              </a:rPr>
              <a:t> اتَّقُوْا اللهَ،وَأَحْسِنُوْا كَمَا أَحْسَنَ اللهُ إِلَيْكُمْ،</a:t>
            </a:r>
            <a:r>
              <a:rPr lang="en-US" sz="4800" b="1" dirty="0" smtClean="0">
                <a:solidFill>
                  <a:srgbClr val="FFFF00"/>
                </a:solidFill>
                <a:effectLst>
                  <a:glow rad="101600">
                    <a:schemeClr val="tx1">
                      <a:alpha val="60000"/>
                    </a:schemeClr>
                  </a:glow>
                </a:effectLst>
                <a:cs typeface="Traditional Arabic" pitchFamily="2" charset="-78"/>
              </a:rPr>
              <a:t>  </a:t>
            </a:r>
          </a:p>
          <a:p>
            <a:pPr algn="ctr" rtl="1"/>
            <a:r>
              <a:rPr lang="ar-SA" sz="4800" b="1" dirty="0" smtClean="0">
                <a:solidFill>
                  <a:srgbClr val="FFFF00"/>
                </a:solidFill>
                <a:effectLst>
                  <a:glow rad="101600">
                    <a:schemeClr val="tx1">
                      <a:alpha val="60000"/>
                    </a:schemeClr>
                  </a:glow>
                </a:effectLst>
                <a:cs typeface="Traditional Arabic" pitchFamily="2" charset="-78"/>
              </a:rPr>
              <a:t>وَلاَ تُفْسِدُوْا،إِنَّ اللهَ لاَ يُحِبُّ الْمُفْسِدِيْنَ</a:t>
            </a:r>
            <a:r>
              <a:rPr lang="ar-SA" sz="4800" b="1" dirty="0" smtClean="0">
                <a:solidFill>
                  <a:srgbClr val="FFFF00"/>
                </a:solidFill>
                <a:effectLst>
                  <a:glow rad="101600">
                    <a:schemeClr val="tx1">
                      <a:alpha val="60000"/>
                    </a:schemeClr>
                  </a:glow>
                </a:effectLst>
                <a:latin typeface="Traditional Arabic" pitchFamily="18" charset="-78"/>
                <a:cs typeface="Traditional Arabic" pitchFamily="2" charset="-78"/>
              </a:rPr>
              <a:t>.</a:t>
            </a:r>
            <a:endParaRPr lang="ms-MY" sz="4800" dirty="0" smtClean="0">
              <a:solidFill>
                <a:srgbClr val="FFFF00"/>
              </a:solidFill>
              <a:effectLst>
                <a:glow rad="101600">
                  <a:schemeClr val="tx1">
                    <a:alpha val="60000"/>
                  </a:schemeClr>
                </a:glow>
              </a:effectLst>
              <a:latin typeface="Traditional Arabic" pitchFamily="18" charset="-78"/>
              <a:cs typeface="Traditional Arabic" pitchFamily="2" charset="-78"/>
            </a:endParaRPr>
          </a:p>
        </p:txBody>
      </p:sp>
      <p:sp>
        <p:nvSpPr>
          <p:cNvPr id="5" name="TextBox 4"/>
          <p:cNvSpPr txBox="1"/>
          <p:nvPr/>
        </p:nvSpPr>
        <p:spPr>
          <a:xfrm>
            <a:off x="0" y="3751740"/>
            <a:ext cx="9144000"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berbuat</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baiklah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sebagaiman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berbuat</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melakukan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kerosakan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suka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melakukan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kerosakan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53"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TextBox 2"/>
          <p:cNvSpPr txBox="1"/>
          <p:nvPr/>
        </p:nvSpPr>
        <p:spPr>
          <a:xfrm>
            <a:off x="357158" y="65766"/>
            <a:ext cx="8572560" cy="1077218"/>
          </a:xfrm>
          <a:prstGeom prst="rect">
            <a:avLst/>
          </a:prstGeom>
          <a:noFill/>
        </p:spPr>
        <p:txBody>
          <a:bodyPr wrap="square">
            <a:spAutoFit/>
          </a:bodyPr>
          <a:lstStyle/>
          <a:p>
            <a:pPr algn="ctr" fontAlgn="auto">
              <a:spcBef>
                <a:spcPts val="0"/>
              </a:spcBef>
              <a:spcAft>
                <a:spcPts val="0"/>
              </a:spcAft>
              <a:defRPr/>
            </a:pP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Tuntutan</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melakukan</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perkara</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diberkati</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a:t>
            </a:r>
            <a:endPar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 Diagonal Corner Rectangle 5"/>
          <p:cNvSpPr/>
          <p:nvPr/>
        </p:nvSpPr>
        <p:spPr>
          <a:xfrm>
            <a:off x="357158" y="3786190"/>
            <a:ext cx="8572560" cy="1714512"/>
          </a:xfrm>
          <a:prstGeom prst="round2Diag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mengelakkan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kehancuran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depan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individu</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masyarakat</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negara</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 Diagonal Corner Rectangle 7"/>
          <p:cNvSpPr/>
          <p:nvPr/>
        </p:nvSpPr>
        <p:spPr>
          <a:xfrm>
            <a:off x="304800" y="1928802"/>
            <a:ext cx="8624918" cy="1357322"/>
          </a:xfrm>
          <a:prstGeom prst="round2DiagRect">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perkara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dilarang</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terutamanya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RIBA.</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428596" y="191136"/>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Kesimpulan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grpSp>
        <p:nvGrpSpPr>
          <p:cNvPr id="26" name="Group 25"/>
          <p:cNvGrpSpPr/>
          <p:nvPr/>
        </p:nvGrpSpPr>
        <p:grpSpPr>
          <a:xfrm>
            <a:off x="142844" y="1214422"/>
            <a:ext cx="8643998" cy="1357322"/>
            <a:chOff x="142844" y="1214422"/>
            <a:chExt cx="8643998" cy="1357322"/>
          </a:xfrm>
        </p:grpSpPr>
        <p:sp>
          <p:nvSpPr>
            <p:cNvPr id="4" name="Rectangle 3"/>
            <p:cNvSpPr/>
            <p:nvPr/>
          </p:nvSpPr>
          <p:spPr>
            <a:xfrm>
              <a:off x="428596" y="1214422"/>
              <a:ext cx="8358246" cy="135732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Rahnu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MAIDAM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Terengganu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disediakan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a:t>
              </a:r>
              <a:endParaRPr lang="ms-MY" sz="2800" dirty="0"/>
            </a:p>
          </p:txBody>
        </p:sp>
        <p:grpSp>
          <p:nvGrpSpPr>
            <p:cNvPr id="19" name="Group 18"/>
            <p:cNvGrpSpPr/>
            <p:nvPr/>
          </p:nvGrpSpPr>
          <p:grpSpPr>
            <a:xfrm>
              <a:off x="142844" y="1643050"/>
              <a:ext cx="714380" cy="642942"/>
              <a:chOff x="214282" y="1928802"/>
              <a:chExt cx="714380" cy="642942"/>
            </a:xfrm>
          </p:grpSpPr>
          <p:sp>
            <p:nvSpPr>
              <p:cNvPr id="17" name="8-Point Star 16"/>
              <p:cNvSpPr/>
              <p:nvPr/>
            </p:nvSpPr>
            <p:spPr>
              <a:xfrm>
                <a:off x="214282" y="1928802"/>
                <a:ext cx="714380" cy="642942"/>
              </a:xfrm>
              <a:prstGeom prst="star8">
                <a:avLst/>
              </a:prstGeom>
              <a:solidFill>
                <a:srgbClr val="FF99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8" name="8-Point Star 17"/>
              <p:cNvSpPr/>
              <p:nvPr/>
            </p:nvSpPr>
            <p:spPr>
              <a:xfrm>
                <a:off x="319587" y="2022818"/>
                <a:ext cx="487245" cy="475387"/>
              </a:xfrm>
              <a:prstGeom prst="star8">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grpSp>
      <p:grpSp>
        <p:nvGrpSpPr>
          <p:cNvPr id="27" name="Group 26"/>
          <p:cNvGrpSpPr/>
          <p:nvPr/>
        </p:nvGrpSpPr>
        <p:grpSpPr>
          <a:xfrm>
            <a:off x="142844" y="2928934"/>
            <a:ext cx="8643998" cy="1428760"/>
            <a:chOff x="142844" y="2928934"/>
            <a:chExt cx="8643998" cy="1428760"/>
          </a:xfrm>
        </p:grpSpPr>
        <p:sp>
          <p:nvSpPr>
            <p:cNvPr id="5" name="Rectangle 4"/>
            <p:cNvSpPr/>
            <p:nvPr/>
          </p:nvSpPr>
          <p:spPr>
            <a:xfrm>
              <a:off x="428596" y="2928934"/>
              <a:ext cx="8358246" cy="1428760"/>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berurusan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Pajak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Gadai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800" dirty="0"/>
            </a:p>
          </p:txBody>
        </p:sp>
        <p:grpSp>
          <p:nvGrpSpPr>
            <p:cNvPr id="20" name="Group 19"/>
            <p:cNvGrpSpPr/>
            <p:nvPr/>
          </p:nvGrpSpPr>
          <p:grpSpPr>
            <a:xfrm>
              <a:off x="142844" y="3357562"/>
              <a:ext cx="714380" cy="642942"/>
              <a:chOff x="214282" y="1928802"/>
              <a:chExt cx="714380" cy="642942"/>
            </a:xfrm>
          </p:grpSpPr>
          <p:sp>
            <p:nvSpPr>
              <p:cNvPr id="21" name="8-Point Star 20"/>
              <p:cNvSpPr/>
              <p:nvPr/>
            </p:nvSpPr>
            <p:spPr>
              <a:xfrm>
                <a:off x="214282" y="1928802"/>
                <a:ext cx="714380" cy="642942"/>
              </a:xfrm>
              <a:prstGeom prst="star8">
                <a:avLst/>
              </a:prstGeom>
              <a:solidFill>
                <a:srgbClr val="FF99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2" name="8-Point Star 21"/>
              <p:cNvSpPr/>
              <p:nvPr/>
            </p:nvSpPr>
            <p:spPr>
              <a:xfrm>
                <a:off x="319587" y="2022818"/>
                <a:ext cx="487245" cy="475387"/>
              </a:xfrm>
              <a:prstGeom prst="star8">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grpSp>
      <p:grpSp>
        <p:nvGrpSpPr>
          <p:cNvPr id="28" name="Group 27"/>
          <p:cNvGrpSpPr/>
          <p:nvPr/>
        </p:nvGrpSpPr>
        <p:grpSpPr>
          <a:xfrm>
            <a:off x="71406" y="4714884"/>
            <a:ext cx="8715436" cy="1857388"/>
            <a:chOff x="71406" y="4714884"/>
            <a:chExt cx="8715436" cy="1857388"/>
          </a:xfrm>
        </p:grpSpPr>
        <p:sp>
          <p:nvSpPr>
            <p:cNvPr id="6" name="Rectangle 5"/>
            <p:cNvSpPr/>
            <p:nvPr/>
          </p:nvSpPr>
          <p:spPr>
            <a:xfrm>
              <a:off x="428596" y="4714884"/>
              <a:ext cx="8358246" cy="1857388"/>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Berubahlah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menyokong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ekonomi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berasaskan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grpSp>
          <p:nvGrpSpPr>
            <p:cNvPr id="23" name="Group 22"/>
            <p:cNvGrpSpPr/>
            <p:nvPr/>
          </p:nvGrpSpPr>
          <p:grpSpPr>
            <a:xfrm>
              <a:off x="71406" y="4929198"/>
              <a:ext cx="714380" cy="642942"/>
              <a:chOff x="214282" y="1928802"/>
              <a:chExt cx="714380" cy="642942"/>
            </a:xfrm>
          </p:grpSpPr>
          <p:sp>
            <p:nvSpPr>
              <p:cNvPr id="24" name="8-Point Star 23"/>
              <p:cNvSpPr/>
              <p:nvPr/>
            </p:nvSpPr>
            <p:spPr>
              <a:xfrm>
                <a:off x="214282" y="1928802"/>
                <a:ext cx="714380" cy="642942"/>
              </a:xfrm>
              <a:prstGeom prst="star8">
                <a:avLst/>
              </a:prstGeom>
              <a:solidFill>
                <a:srgbClr val="FF99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8-Point Star 24"/>
              <p:cNvSpPr/>
              <p:nvPr/>
            </p:nvSpPr>
            <p:spPr>
              <a:xfrm>
                <a:off x="319587" y="2022818"/>
                <a:ext cx="487245" cy="475387"/>
              </a:xfrm>
              <a:prstGeom prst="star8">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b="4919"/>
          <a:stretch>
            <a:fillRect/>
          </a:stretch>
        </p:blipFill>
        <p:spPr bwMode="auto">
          <a:xfrm>
            <a:off x="-71470" y="-43518"/>
            <a:ext cx="9286908" cy="6901542"/>
          </a:xfrm>
          <a:prstGeom prst="rect">
            <a:avLst/>
          </a:prstGeom>
          <a:noFill/>
          <a:ln w="9525" algn="in">
            <a:noFill/>
            <a:miter lim="800000"/>
            <a:headEnd/>
            <a:tailEnd/>
          </a:ln>
          <a:effectLst/>
        </p:spPr>
      </p:pic>
      <p:sp>
        <p:nvSpPr>
          <p:cNvPr id="3" name="Rectangle 2"/>
          <p:cNvSpPr/>
          <p:nvPr/>
        </p:nvSpPr>
        <p:spPr>
          <a:xfrm>
            <a:off x="0" y="117439"/>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278-279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428596" y="1720415"/>
            <a:ext cx="8501122" cy="4708981"/>
          </a:xfrm>
          <a:prstGeom prst="rect">
            <a:avLst/>
          </a:prstGeom>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يَآ أَيُّهَا الَّذِينَ آمَنُواْ اتَّقُواْ اللهَ وَذَرُواْ مَا بَقِيَ مِنَ الرِّبَا إِن كُنتُم مُّؤْمِنِينَ فَإِن لَّمْ تَفْعَلُواْ فَأْذَنُواْ بِحَرْبٍ مِّنَ اللهِ وَرَسُولِهِ وَإِن تُبْتُمْ فَلَكُمْ رُؤُوسُ أَمْوَالِكُمْ لاَ تَظْلِمُونَ وَلاَ تُظْلَمُونَ</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b="4919"/>
          <a:stretch>
            <a:fillRect/>
          </a:stretch>
        </p:blipFill>
        <p:spPr bwMode="auto">
          <a:xfrm>
            <a:off x="-71470" y="-43518"/>
            <a:ext cx="9286908" cy="6901542"/>
          </a:xfrm>
          <a:prstGeom prst="rect">
            <a:avLst/>
          </a:prstGeom>
          <a:noFill/>
          <a:ln w="9525" algn="in">
            <a:noFill/>
            <a:miter lim="800000"/>
            <a:headEnd/>
            <a:tailEnd/>
          </a:ln>
          <a:effectLst/>
        </p:spPr>
      </p:pic>
      <p:sp>
        <p:nvSpPr>
          <p:cNvPr id="3" name="Rectangle 2"/>
          <p:cNvSpPr/>
          <p:nvPr/>
        </p:nvSpPr>
        <p:spPr>
          <a:xfrm>
            <a:off x="0" y="40545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1357298"/>
            <a:ext cx="8572560" cy="5262979"/>
          </a:xfrm>
          <a:prstGeom prst="rect">
            <a:avLst/>
          </a:prstGeom>
          <a:noFill/>
          <a:ln w="57150">
            <a:noFill/>
          </a:ln>
        </p:spPr>
        <p:txBody>
          <a:bodyPr wrap="square">
            <a:spAutoFit/>
          </a:bodyPr>
          <a:lstStyle/>
          <a:p>
            <a:pPr algn="ctr" fontAlgn="auto">
              <a:spcBef>
                <a:spcPts val="0"/>
              </a:spcBef>
              <a:spcAft>
                <a:spcPts val="0"/>
              </a:spcAft>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Beriman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Dan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Tinggalkanlah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Menuntut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Lagi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Saki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Baki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Riba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Masih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Berhutang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Benar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Beriman.Oleh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Kalau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Melakukan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Perintah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Mengenai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Larangan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Riba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Ketahuilah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Peperangan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Dari Allah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Taala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akibatnya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Menemui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Selamat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Bertaubat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Ialah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Pokok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Asal</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Harta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Demikian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Berlaku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Zalim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Dizalimi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Oleh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firma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2500298" y="71414"/>
            <a:ext cx="4429156" cy="928694"/>
          </a:xfrm>
          <a:prstGeom prst="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Firman</a:t>
            </a:r>
            <a:r>
              <a:rPr kumimoji="0" lang="en-US"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 Allah S.W.T. :</a:t>
            </a:r>
            <a:endParaRPr kumimoji="0" lang="ms-MY"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endParaRPr>
          </a:p>
        </p:txBody>
      </p:sp>
      <p:pic>
        <p:nvPicPr>
          <p:cNvPr id="5" name="Picture 3"/>
          <p:cNvPicPr>
            <a:picLocks noChangeAspect="1" noChangeArrowheads="1"/>
          </p:cNvPicPr>
          <p:nvPr/>
        </p:nvPicPr>
        <p:blipFill>
          <a:blip r:embed="rId3"/>
          <a:srcRect/>
          <a:stretch>
            <a:fillRect/>
          </a:stretch>
        </p:blipFill>
        <p:spPr bwMode="auto">
          <a:xfrm>
            <a:off x="1079500" y="571480"/>
            <a:ext cx="6986588" cy="2689225"/>
          </a:xfrm>
          <a:prstGeom prst="rect">
            <a:avLst/>
          </a:prstGeom>
          <a:noFill/>
          <a:ln w="9525">
            <a:noFill/>
            <a:miter lim="800000"/>
            <a:headEnd/>
            <a:tailEnd/>
          </a:ln>
        </p:spPr>
      </p:pic>
      <p:sp>
        <p:nvSpPr>
          <p:cNvPr id="6" name="TextBox 5"/>
          <p:cNvSpPr txBox="1"/>
          <p:nvPr/>
        </p:nvSpPr>
        <p:spPr>
          <a:xfrm>
            <a:off x="3122341" y="2643182"/>
            <a:ext cx="3199017" cy="400110"/>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Surah</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Al-</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Ahzab</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 </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Ayat</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56)</a:t>
            </a:r>
          </a:p>
        </p:txBody>
      </p:sp>
      <p:sp>
        <p:nvSpPr>
          <p:cNvPr id="7" name="Rectangle 6"/>
          <p:cNvSpPr/>
          <p:nvPr/>
        </p:nvSpPr>
        <p:spPr>
          <a:xfrm>
            <a:off x="0" y="3357562"/>
            <a:ext cx="9144000" cy="3200876"/>
          </a:xfrm>
          <a:prstGeom prst="rect">
            <a:avLst/>
          </a:prstGeom>
          <a:noFill/>
        </p:spPr>
        <p:txBody>
          <a:bodyPr wrap="square">
            <a:spAutoFit/>
          </a:bodyPr>
          <a:lstStyle/>
          <a:p>
            <a:pPr algn="ctr">
              <a:defRPr/>
            </a:pP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endParaRPr lang="en-US" sz="6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a:solidFill>
            <a:srgbClr val="1C5917"/>
          </a:solidFill>
        </p:grpSpPr>
        <p:pic>
          <p:nvPicPr>
            <p:cNvPr id="5" name="Picture 1" descr="C:\Users\NADHIRAH\Pictures\islami 1 - Copy.jpg"/>
            <p:cNvPicPr>
              <a:picLocks noChangeAspect="1" noChangeArrowheads="1"/>
            </p:cNvPicPr>
            <p:nvPr/>
          </p:nvPicPr>
          <p:blipFill>
            <a:blip r:embed="rId2"/>
            <a:srcRect/>
            <a:stretch>
              <a:fillRect/>
            </a:stretch>
          </p:blipFill>
          <p:spPr bwMode="auto">
            <a:xfrm flipH="1">
              <a:off x="3428992" y="0"/>
              <a:ext cx="5715008" cy="6858000"/>
            </a:xfrm>
            <a:prstGeom prst="rect">
              <a:avLst/>
            </a:prstGeom>
            <a:grpFill/>
          </p:spPr>
        </p:pic>
        <p:pic>
          <p:nvPicPr>
            <p:cNvPr id="6" name="Picture 1" descr="C:\Users\NADHIRAH\Pictures\islami 1 - Copy.jpg"/>
            <p:cNvPicPr>
              <a:picLocks noChangeAspect="1" noChangeArrowheads="1"/>
            </p:cNvPicPr>
            <p:nvPr/>
          </p:nvPicPr>
          <p:blipFill>
            <a:blip r:embed="rId2"/>
            <a:srcRect/>
            <a:stretch>
              <a:fillRect/>
            </a:stretch>
          </p:blipFill>
          <p:spPr bwMode="auto">
            <a:xfrm>
              <a:off x="0" y="0"/>
              <a:ext cx="3428992" cy="6858000"/>
            </a:xfrm>
            <a:prstGeom prst="rect">
              <a:avLst/>
            </a:prstGeom>
            <a:grpFill/>
          </p:spPr>
        </p:pic>
      </p:grpSp>
      <p:pic>
        <p:nvPicPr>
          <p:cNvPr id="7" name="Picture 6"/>
          <p:cNvPicPr>
            <a:picLocks noChangeAspect="1" noChangeArrowheads="1"/>
          </p:cNvPicPr>
          <p:nvPr/>
        </p:nvPicPr>
        <p:blipFill>
          <a:blip r:embed="rId3">
            <a:lum contrast="40000"/>
          </a:blip>
          <a:srcRect/>
          <a:stretch>
            <a:fillRect/>
          </a:stretch>
        </p:blipFill>
        <p:spPr bwMode="auto">
          <a:xfrm>
            <a:off x="142908" y="1428760"/>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8" name="Rectangle 7"/>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par>
                                <p:cTn id="7" presetID="2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edg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9450" y="0"/>
            <a:ext cx="9286908" cy="6858000"/>
          </a:xfrm>
          <a:prstGeom prst="rect">
            <a:avLst/>
          </a:prstGeom>
          <a:noFill/>
          <a:ln w="9525" algn="in">
            <a:noFill/>
            <a:miter lim="800000"/>
            <a:headEnd/>
            <a:tailEnd/>
          </a:ln>
          <a:effectLst/>
        </p:spPr>
      </p:pic>
      <p:sp>
        <p:nvSpPr>
          <p:cNvPr id="9" name="Rectangle 8"/>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10" name="Rectangle 1"/>
          <p:cNvSpPr>
            <a:spLocks noChangeArrowheads="1"/>
          </p:cNvSpPr>
          <p:nvPr/>
        </p:nvSpPr>
        <p:spPr bwMode="auto">
          <a:xfrm>
            <a:off x="214282" y="3000372"/>
            <a:ext cx="8929718" cy="3286124"/>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Dan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200" b="1" kern="0" dirty="0"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p>
        </p:txBody>
      </p:sp>
      <p:sp>
        <p:nvSpPr>
          <p:cNvPr id="11" name="Rectangle 10"/>
          <p:cNvSpPr/>
          <p:nvPr/>
        </p:nvSpPr>
        <p:spPr>
          <a:xfrm>
            <a:off x="0" y="1192114"/>
            <a:ext cx="9144000" cy="2308324"/>
          </a:xfrm>
          <a:prstGeom prst="rect">
            <a:avLst/>
          </a:prstGeom>
          <a:solidFill>
            <a:schemeClr val="accent1">
              <a:lumMod val="50000"/>
              <a:alpha val="30000"/>
            </a:schemeClr>
          </a:solidFill>
        </p:spPr>
        <p:txBody>
          <a:bodyPr wrap="square">
            <a:spAutoFit/>
          </a:bodyPr>
          <a:lstStyle/>
          <a:p>
            <a:pPr algn="ctr" rtl="1" fontAlgn="auto">
              <a:spcBef>
                <a:spcPts val="0"/>
              </a:spcBef>
              <a:spcAft>
                <a:spcPts val="0"/>
              </a:spcAft>
              <a:defRPr/>
            </a:pPr>
            <a:r>
              <a:rPr lang="ar-EG" sz="4800" b="1"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9450" y="0"/>
            <a:ext cx="9286908" cy="6858000"/>
          </a:xfrm>
          <a:prstGeom prst="rect">
            <a:avLst/>
          </a:prstGeom>
          <a:noFill/>
          <a:ln w="9525" algn="in">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Rectangle 3"/>
          <p:cNvSpPr/>
          <p:nvPr/>
        </p:nvSpPr>
        <p:spPr>
          <a:xfrm>
            <a:off x="214282" y="1246046"/>
            <a:ext cx="8696326" cy="1754326"/>
          </a:xfrm>
          <a:prstGeom prst="rect">
            <a:avLst/>
          </a:prstGeom>
          <a:solidFill>
            <a:schemeClr val="accent1">
              <a:lumMod val="50000"/>
              <a:alpha val="24000"/>
            </a:schemeClr>
          </a:solidFill>
        </p:spPr>
        <p:txBody>
          <a:bodyPr wrap="square">
            <a:spAutoFit/>
          </a:bodyPr>
          <a:lstStyle/>
          <a:p>
            <a:pPr algn="ctr" rtl="1">
              <a:defRPr/>
            </a:pP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471518" y="3214686"/>
            <a:ext cx="8458200" cy="2776542"/>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152400" y="581046"/>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714348" y="33859"/>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18570"/>
            <a:ext cx="9144000" cy="1938992"/>
          </a:xfrm>
          <a:prstGeom prst="rect">
            <a:avLst/>
          </a:prstGeom>
          <a:solidFill>
            <a:srgbClr val="3333FF">
              <a:alpha val="16000"/>
            </a:srgbClr>
          </a:solidFill>
        </p:spPr>
        <p:txBody>
          <a:bodyPr wrap="square">
            <a:spAutoFit/>
          </a:bodyPr>
          <a:lstStyle/>
          <a:p>
            <a:pPr algn="ctr" rtl="1"/>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اللَّهُمَّ صَلِّ وَسَلِّمْ عَلَى سَيِّدِنَا مُحَمَّدٍ وَعَلَى آلِهِ وَأَصْحَابِهِ أجْمَعِيْنَ.</a:t>
            </a:r>
            <a:endParaRPr lang="ms-MY" sz="6000"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TextBox 4"/>
          <p:cNvSpPr txBox="1"/>
          <p:nvPr/>
        </p:nvSpPr>
        <p:spPr>
          <a:xfrm>
            <a:off x="428596" y="3857628"/>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sejahtera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ar-SA"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keseluruhannya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3" name="Text Box 57"/>
          <p:cNvSpPr txBox="1">
            <a:spLocks noChangeArrowheads="1"/>
          </p:cNvSpPr>
          <p:nvPr/>
        </p:nvSpPr>
        <p:spPr bwMode="auto">
          <a:xfrm>
            <a:off x="152400" y="322263"/>
            <a:ext cx="8839200" cy="637097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9450" y="0"/>
            <a:ext cx="9286908"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357158" y="1214422"/>
            <a:ext cx="8429651"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2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Allah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Muliakanlah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Islam.</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Tolonglah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himpunkanlah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mereka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atas</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landasan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kebenaran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agama.Hancurkanlah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kekufuran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syirik</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munafik</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juga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musuh-musuhMu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musuh-musuh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agama.</a:t>
            </a:r>
          </a:p>
        </p:txBody>
      </p:sp>
      <p:sp>
        <p:nvSpPr>
          <p:cNvPr id="4" name="Rectangle 3"/>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9450" y="0"/>
            <a:ext cx="9286908" cy="6858000"/>
          </a:xfrm>
          <a:prstGeom prst="rect">
            <a:avLst/>
          </a:prstGeom>
          <a:noFill/>
          <a:ln w="9525" algn="in">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285753" y="1233336"/>
            <a:ext cx="8572527"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Ampunkanlah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Dosa-dosa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Saudara-saudara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Terdahulu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Beriman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Janganlah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Engkau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Biarkan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Kedengkian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Dalam</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Hati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Terhadap</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Beriman.Sesungguhnya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Engkau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Maha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Penyantun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Maha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Penyayang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a:p>
            <a:pPr algn="ctr" fontAlgn="auto">
              <a:spcBef>
                <a:spcPts val="0"/>
              </a:spcBef>
              <a:spcAft>
                <a:spcPts val="0"/>
              </a:spcAft>
              <a:defRPr/>
            </a:pPr>
            <a:endPar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9450" y="0"/>
            <a:ext cx="9286908" cy="6858000"/>
          </a:xfrm>
          <a:prstGeom prst="rect">
            <a:avLst/>
          </a:prstGeom>
          <a:noFill/>
          <a:ln w="9525" algn="in">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785786" y="1225689"/>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Telah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Menzalimi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Diri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Sendiri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Sekiranya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Engkau</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Tidak</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Mengampunkan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Merahmati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Nescaya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Akan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Menjadi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Orang</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Yang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Rugi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a:p>
            <a:pPr fontAlgn="auto">
              <a:spcBef>
                <a:spcPts val="0"/>
              </a:spcBef>
              <a:spcAft>
                <a:spcPts val="0"/>
              </a:spcAft>
              <a:defRPr/>
            </a:pPr>
            <a:endPar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endParaRP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Kurniakanlah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Kepada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Kebaikan</a:t>
            </a:r>
            <a:endPar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endParaRPr>
          </a:p>
          <a:p>
            <a:pPr fontAlgn="auto">
              <a:spcBef>
                <a:spcPts val="0"/>
              </a:spcBef>
              <a:spcAft>
                <a:spcPts val="0"/>
              </a:spcAft>
              <a:defRPr/>
            </a:pP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Di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Dunia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Kebaikan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Akhirat</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Serta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Hindarilah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Dari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Seksaan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Neraka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3" name="Rectangle 2"/>
          <p:cNvSpPr/>
          <p:nvPr/>
        </p:nvSpPr>
        <p:spPr>
          <a:xfrm>
            <a:off x="214282" y="1762205"/>
            <a:ext cx="8858280" cy="4524315"/>
          </a:xfrm>
          <a:prstGeom prst="rect">
            <a:avLst/>
          </a:prstGeom>
        </p:spPr>
        <p:txBody>
          <a:bodyPr wrap="square">
            <a:spAutoFit/>
          </a:bodyPr>
          <a:lstStyle/>
          <a:p>
            <a:pPr algn="ctr" eaLnBrk="0" fontAlgn="auto" hangingPunct="0">
              <a:spcBef>
                <a:spcPts val="0"/>
              </a:spcBef>
              <a:spcAft>
                <a:spcPts val="0"/>
              </a:spcAft>
              <a:defRPr/>
            </a:pP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menyuruh</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berlaku</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adil</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berbuat</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kebaikan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memberi</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bantuan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kaum</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kerabat</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melarang</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daripada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melakukan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perbuatan-perbuatan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keji</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mungkar</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kezaliman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mengajar</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suruhan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larangannya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ini</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mengambil</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peringatan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mematuhinya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4" name="Rectangle 3"/>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par>
                                <p:cTn id="9" presetID="7"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85756" y="714356"/>
            <a:ext cx="8915400" cy="5715040"/>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i="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Yang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Agung</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Bersyukurlah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Di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Atas</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Nikmat-nikmatnya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Menambahkan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Lagi</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Pohonlah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Kelebihannya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Diberikannya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Lebih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Besar</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Faedah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Kesannya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Mengetahui</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Apa</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Kerjakan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b="3802"/>
          <a:stretch>
            <a:fillRect/>
          </a:stretch>
        </p:blipFill>
        <p:spPr bwMode="auto">
          <a:xfrm>
            <a:off x="0" y="0"/>
            <a:ext cx="9144000" cy="6858000"/>
          </a:xfrm>
          <a:prstGeom prst="rect">
            <a:avLst/>
          </a:prstGeom>
          <a:noFill/>
          <a:ln w="9525" algn="in">
            <a:noFill/>
            <a:miter lim="800000"/>
            <a:headEnd/>
            <a:tailEnd/>
          </a:ln>
          <a:effectLst/>
        </p:spPr>
      </p:pic>
      <p:sp>
        <p:nvSpPr>
          <p:cNvPr id="7" name="Text Box 2"/>
          <p:cNvSpPr txBox="1">
            <a:spLocks noChangeArrowheads="1"/>
          </p:cNvSpPr>
          <p:nvPr/>
        </p:nvSpPr>
        <p:spPr bwMode="auto">
          <a:xfrm>
            <a:off x="0" y="2643182"/>
            <a:ext cx="8929718" cy="255672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betulkan</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termasuk</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kesempurnaan</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solat</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40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ounded Rectangle 7"/>
          <p:cNvSpPr/>
          <p:nvPr/>
        </p:nvSpPr>
        <p:spPr>
          <a:xfrm>
            <a:off x="0" y="500042"/>
            <a:ext cx="9144000" cy="1571636"/>
          </a:xfrm>
          <a:prstGeom prst="roundRect">
            <a:avLst/>
          </a:prstGeom>
          <a:solidFill>
            <a:srgbClr val="0066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أقيموا الصلاة..........</a:t>
            </a:r>
          </a:p>
          <a:p>
            <a:pPr algn="ctr"/>
            <a:r>
              <a:rPr lang="en-US" sz="4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Dirikanlah</a:t>
            </a:r>
            <a:r>
              <a:rPr lang="en-US"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4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solat</a:t>
            </a:r>
            <a:r>
              <a:rPr lang="en-US"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t>
            </a:r>
            <a:endParaRPr lang="ms-MY" sz="4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714348" y="129581"/>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10927"/>
            <a:ext cx="9144000" cy="2123658"/>
          </a:xfrm>
          <a:prstGeom prst="rect">
            <a:avLst/>
          </a:prstGeom>
          <a:solidFill>
            <a:srgbClr val="3333FF">
              <a:alpha val="15000"/>
            </a:srgbClr>
          </a:solidFill>
        </p:spPr>
        <p:txBody>
          <a:bodyPr wrap="square">
            <a:spAutoFit/>
          </a:bodyPr>
          <a:lstStyle/>
          <a:p>
            <a:pPr algn="ctr" rtl="1"/>
            <a:r>
              <a:rPr lang="ar-SA" sz="6600" b="1" dirty="0" smtClean="0">
                <a:solidFill>
                  <a:srgbClr val="FFFF00"/>
                </a:solidFill>
                <a:effectLst>
                  <a:glow rad="101600">
                    <a:schemeClr val="tx1">
                      <a:alpha val="60000"/>
                    </a:schemeClr>
                  </a:glow>
                </a:effectLst>
                <a:latin typeface="Traditional Arabic" pitchFamily="18" charset="-78"/>
                <a:cs typeface="Traditional Arabic" pitchFamily="18" charset="-78"/>
              </a:rPr>
              <a:t>فَيَا عِبَادَ اللهِ، اتَّقُواْ اللهَ حَقَّ تُقَاتِهِ </a:t>
            </a:r>
          </a:p>
          <a:p>
            <a:pPr algn="ctr" rtl="1"/>
            <a:r>
              <a:rPr lang="ar-SA" sz="6600" b="1" dirty="0" smtClean="0">
                <a:solidFill>
                  <a:srgbClr val="FFFF00"/>
                </a:solidFill>
                <a:effectLst>
                  <a:glow rad="101600">
                    <a:schemeClr val="tx1">
                      <a:alpha val="60000"/>
                    </a:schemeClr>
                  </a:glow>
                </a:effectLst>
                <a:latin typeface="Traditional Arabic" pitchFamily="18" charset="-78"/>
                <a:cs typeface="Traditional Arabic" pitchFamily="18" charset="-78"/>
              </a:rPr>
              <a:t>وَلاَ تَمُوْتُنَّ إِلاَّ وَأَنْتُمْ مُسْلِمُوْنَ.</a:t>
            </a:r>
            <a:endParaRPr lang="ms-MY" sz="6600" b="1" dirty="0">
              <a:ln>
                <a:solidFill>
                  <a:srgbClr val="FFC000"/>
                </a:solidFill>
              </a:ln>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TextBox 4"/>
          <p:cNvSpPr txBox="1"/>
          <p:nvPr/>
        </p:nvSpPr>
        <p:spPr>
          <a:xfrm>
            <a:off x="0" y="4000504"/>
            <a:ext cx="9144000" cy="2554545"/>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sebenar-sebenar</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taqwa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melaikan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islam</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71406" y="214290"/>
            <a:ext cx="8929688"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AutoShape 10"/>
          <p:cNvSpPr>
            <a:spLocks noChangeArrowheads="1"/>
          </p:cNvSpPr>
          <p:nvPr/>
        </p:nvSpPr>
        <p:spPr bwMode="auto">
          <a:xfrm>
            <a:off x="1000100" y="5072074"/>
            <a:ext cx="7643866" cy="1500198"/>
          </a:xfrm>
          <a:prstGeom prst="roundRect">
            <a:avLst>
              <a:gd name="adj" fmla="val 16667"/>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Moga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beroleh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kebahagiaan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kesejahteraan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dunia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hingga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akhirat</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Curved Right Arrow 5"/>
          <p:cNvSpPr/>
          <p:nvPr/>
        </p:nvSpPr>
        <p:spPr>
          <a:xfrm rot="20226611">
            <a:off x="1571604" y="1714488"/>
            <a:ext cx="714380" cy="1071570"/>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AutoShape 9"/>
          <p:cNvSpPr>
            <a:spLocks noChangeArrowheads="1"/>
          </p:cNvSpPr>
          <p:nvPr/>
        </p:nvSpPr>
        <p:spPr bwMode="auto">
          <a:xfrm>
            <a:off x="1214414" y="1500174"/>
            <a:ext cx="7286676" cy="1285884"/>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Patuhi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tinggalkan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Curved Right Arrow 6"/>
          <p:cNvSpPr/>
          <p:nvPr/>
        </p:nvSpPr>
        <p:spPr>
          <a:xfrm rot="13132956">
            <a:off x="6137398" y="2586599"/>
            <a:ext cx="1318620" cy="2312049"/>
          </a:xfrm>
          <a:prstGeom prst="curvedRightArrow">
            <a:avLst>
              <a:gd name="adj1" fmla="val 28034"/>
              <a:gd name="adj2" fmla="val 50000"/>
              <a:gd name="adj3" fmla="val 25000"/>
            </a:avLst>
          </a:prstGeom>
          <a:solidFill>
            <a:srgbClr val="FF33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Curved Right Arrow 9"/>
          <p:cNvSpPr/>
          <p:nvPr/>
        </p:nvSpPr>
        <p:spPr>
          <a:xfrm rot="1295566">
            <a:off x="347041" y="4107151"/>
            <a:ext cx="1377588" cy="2148753"/>
          </a:xfrm>
          <a:prstGeom prst="curvedRightArrow">
            <a:avLst>
              <a:gd name="adj1" fmla="val 28034"/>
              <a:gd name="adj2" fmla="val 50000"/>
              <a:gd name="adj3" fmla="val 25000"/>
            </a:avLst>
          </a:prstGeom>
          <a:solidFill>
            <a:srgbClr val="FF33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4" name="AutoShape 9"/>
          <p:cNvSpPr>
            <a:spLocks noChangeArrowheads="1"/>
          </p:cNvSpPr>
          <p:nvPr/>
        </p:nvSpPr>
        <p:spPr bwMode="auto">
          <a:xfrm>
            <a:off x="285720" y="3000372"/>
            <a:ext cx="6000792" cy="1714512"/>
          </a:xfrm>
          <a:prstGeom prst="roundRect">
            <a:avLst>
              <a:gd name="adj" fmla="val 16667"/>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keimanan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Ketakwaan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71406" y="214290"/>
            <a:ext cx="8929688"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Pendahuluan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14348" y="5286388"/>
            <a:ext cx="6786610" cy="1285884"/>
          </a:xfrm>
          <a:prstGeom prst="rect">
            <a:avLst/>
          </a:prstGeom>
          <a:solidFill>
            <a:srgbClr val="0000FF">
              <a:alpha val="58000"/>
            </a:srgb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kurniakan</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keberkatan</a:t>
            </a:r>
            <a:endPar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kebahagiaan</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000" b="1" dirty="0">
              <a:ln>
                <a:solidFill>
                  <a:schemeClr val="tx1"/>
                </a:solidFill>
              </a:ln>
              <a:effectLst>
                <a:glow rad="101600">
                  <a:schemeClr val="tx1">
                    <a:alpha val="60000"/>
                  </a:schemeClr>
                </a:glow>
                <a:outerShdw blurRad="38100" dist="38100" dir="2700000" algn="tl">
                  <a:srgbClr val="000000">
                    <a:alpha val="43137"/>
                  </a:srgbClr>
                </a:outerShdw>
              </a:effectLst>
              <a:latin typeface="Britannic Bold" pitchFamily="34" charset="0"/>
            </a:endParaRPr>
          </a:p>
        </p:txBody>
      </p:sp>
      <p:sp>
        <p:nvSpPr>
          <p:cNvPr id="8" name="Curved Right Arrow 7"/>
          <p:cNvSpPr/>
          <p:nvPr/>
        </p:nvSpPr>
        <p:spPr>
          <a:xfrm flipH="1">
            <a:off x="7000892" y="3714752"/>
            <a:ext cx="1143008" cy="2143140"/>
          </a:xfrm>
          <a:prstGeom prst="curvedRightArrow">
            <a:avLst/>
          </a:prstGeom>
          <a:solidFill>
            <a:srgbClr val="FFFF00"/>
          </a:solidFill>
          <a:ln>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500166" y="3357562"/>
            <a:ext cx="6357982" cy="1214446"/>
          </a:xfrm>
          <a:prstGeom prst="rect">
            <a:avLst/>
          </a:prstGeom>
          <a:solidFill>
            <a:srgbClr val="D60093">
              <a:alpha val="51000"/>
            </a:srgb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Unsur</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RIBA.</a:t>
            </a:r>
            <a:endParaRPr lang="ms-MY" sz="3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urved Right Arrow 4"/>
          <p:cNvSpPr/>
          <p:nvPr/>
        </p:nvSpPr>
        <p:spPr>
          <a:xfrm>
            <a:off x="785786" y="2571744"/>
            <a:ext cx="1143008" cy="1643074"/>
          </a:xfrm>
          <a:prstGeom prst="curvedRightArrow">
            <a:avLst/>
          </a:prstGeom>
          <a:solidFill>
            <a:srgbClr val="FFFF00"/>
          </a:solidFill>
          <a:ln>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428596" y="1500174"/>
            <a:ext cx="7929618" cy="1357322"/>
          </a:xfrm>
          <a:prstGeom prst="rect">
            <a:avLst/>
          </a:prstGeom>
          <a:solidFill>
            <a:srgbClr val="00FF00">
              <a:alpha val="51000"/>
            </a:srgb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WAJIB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halal</a:t>
            </a:r>
            <a:r>
              <a:rPr lang="en-US" sz="3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Rectangle 2"/>
          <p:cNvSpPr/>
          <p:nvPr/>
        </p:nvSpPr>
        <p:spPr>
          <a:xfrm>
            <a:off x="0" y="117439"/>
            <a:ext cx="8839200"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275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357158" y="1643050"/>
            <a:ext cx="8429684" cy="4708981"/>
          </a:xfrm>
          <a:prstGeom prst="rect">
            <a:avLst/>
          </a:prstGeom>
        </p:spPr>
        <p:txBody>
          <a:bodyPr wrap="square">
            <a:spAutoFit/>
          </a:bodyPr>
          <a:lstStyle/>
          <a:p>
            <a:pPr algn="ct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الَّذِينَ يَأْكُلُونَ الرِّبَا لاَ يَقُومُونَ إِلاَّ كَمَا يَقُومُ الَّذِي يَتَخَبَّطُهُ الشَّيْطَانُ مِنَ الْمَسِّ ذَلِكَ بِأَنَّهُمْ قَالُواْ إِنَّمَا الْبَيْعُ مِثْلُ الرِّبَا وَأَحَلَّ اللهُ الْبَيْعَ وَحَرَّمَ الرِّبَا فَمَن جَاءهُ مَوْعِظَةٌ مِّن رَّبِّهِ فَانتَهَىَ فَلَهُ مَا سَلَفَ وَأَمْرُهُ إِلَى اللهِ وَمَنْ عَادَ فَأُوْلَـئِكَ أَصْحَابُ النَّارِ هُمْ فِيهَا خَالِدُونَ</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4919"/>
          <a:stretch>
            <a:fillRect/>
          </a:stretch>
        </p:blipFill>
        <p:spPr bwMode="auto">
          <a:xfrm>
            <a:off x="-71470" y="-43542"/>
            <a:ext cx="9286908" cy="6901542"/>
          </a:xfrm>
          <a:prstGeom prst="rect">
            <a:avLst/>
          </a:prstGeom>
          <a:noFill/>
          <a:ln w="9525" algn="in">
            <a:noFill/>
            <a:miter lim="800000"/>
            <a:headEnd/>
            <a:tailEnd/>
          </a:ln>
          <a:effectLst/>
        </p:spPr>
      </p:pic>
      <p:sp>
        <p:nvSpPr>
          <p:cNvPr id="3" name="TextBox 2"/>
          <p:cNvSpPr txBox="1"/>
          <p:nvPr/>
        </p:nvSpPr>
        <p:spPr>
          <a:xfrm>
            <a:off x="0" y="1285860"/>
            <a:ext cx="9144000" cy="5401479"/>
          </a:xfrm>
          <a:prstGeom prst="rect">
            <a:avLst/>
          </a:prstGeom>
          <a:solidFill>
            <a:schemeClr val="accent2">
              <a:lumMod val="50000"/>
              <a:alpha val="37000"/>
            </a:schemeClr>
          </a:solidFill>
          <a:ln w="57150">
            <a:noFill/>
          </a:ln>
        </p:spPr>
        <p:txBody>
          <a:bodyPr wrap="square">
            <a:spAutoFit/>
          </a:bodyPr>
          <a:lstStyle/>
          <a:p>
            <a:pPr algn="ctr" fontAlgn="auto">
              <a:spcBef>
                <a:spcPts val="0"/>
              </a:spcBef>
              <a:spcAft>
                <a:spcPts val="0"/>
              </a:spcAft>
              <a:defRPr/>
            </a:pP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Orang-orang</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memakan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mengambil</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riba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tidak</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dapat</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berdiri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betul</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sperti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berdirinya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orang</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dirasuk</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syaitan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terhoyong-hayang</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kerana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sentuhan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syaitan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demikian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ialah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disebabkan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mengatakan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berjual</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beli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sama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seperti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riba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Padahal</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menghalalkan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berjual</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beli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berniaga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mengharamkan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riba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Oleh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sesiapa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sampai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peringatan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larangan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lalu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berhenti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dari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mengambil</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riba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apa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diambilnya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dahulu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sebelum</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pengharaman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haknya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perkaranya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terserahlah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Dan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sesiapa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mengulangi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perbuatan</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riba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itulah</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ahli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neraka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kekal</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300" b="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dalamnya</a:t>
            </a:r>
            <a:r>
              <a:rPr lang="en-US" sz="2300" b="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300" b="1" dirty="0">
              <a:ln>
                <a:solidFill>
                  <a:sysClr val="windowText" lastClr="000000"/>
                </a:solidFill>
              </a:ln>
              <a:solidFill>
                <a:schemeClr val="bg2">
                  <a:tint val="85000"/>
                  <a:satMod val="155000"/>
                </a:schemeClr>
              </a:solidFill>
              <a:effectLst>
                <a:glow rad="101600">
                  <a:schemeClr val="tx1">
                    <a:alpha val="60000"/>
                  </a:schemeClr>
                </a:glow>
                <a:outerShdw blurRad="38100" dist="38100" dir="2700000" algn="tl">
                  <a:srgbClr val="000000">
                    <a:alpha val="43137"/>
                  </a:srgbClr>
                </a:outerShdw>
              </a:effectLst>
              <a:latin typeface="+mj-lt"/>
              <a:ea typeface="Arial Unicode MS" pitchFamily="34" charset="-128"/>
              <a:cs typeface="Arial" pitchFamily="34" charset="0"/>
            </a:endParaRPr>
          </a:p>
        </p:txBody>
      </p:sp>
      <p:sp>
        <p:nvSpPr>
          <p:cNvPr id="4" name="Rectangle 3"/>
          <p:cNvSpPr/>
          <p:nvPr/>
        </p:nvSpPr>
        <p:spPr>
          <a:xfrm>
            <a:off x="357158" y="357166"/>
            <a:ext cx="2280945" cy="461665"/>
          </a:xfrm>
          <a:prstGeom prst="rect">
            <a:avLst/>
          </a:prstGeom>
        </p:spPr>
        <p:txBody>
          <a:bodyPr wrap="none">
            <a:spAutoFit/>
          </a:bodyPr>
          <a:lstStyle/>
          <a:p>
            <a:r>
              <a:rPr lang="en-US" sz="2400" b="1" i="1" dirty="0" err="1"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Maksudnya</a:t>
            </a:r>
            <a:r>
              <a:rPr lang="en-US" sz="2400" b="1" i="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ms-MY"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4148</TotalTime>
  <Words>1608</Words>
  <Application>Microsoft Office PowerPoint</Application>
  <PresentationFormat>On-screen Show (4:3)</PresentationFormat>
  <Paragraphs>195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USTAZ AIZI SAIDI</dc:creator>
  <cp:lastModifiedBy>USTAZ AIZI SAIDI</cp:lastModifiedBy>
  <cp:revision>194</cp:revision>
  <dcterms:created xsi:type="dcterms:W3CDTF">2010-02-09T10:33:05Z</dcterms:created>
  <dcterms:modified xsi:type="dcterms:W3CDTF">2010-04-21T09:32:41Z</dcterms:modified>
</cp:coreProperties>
</file>